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theme/theme7.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6" r:id="rId6"/>
    <p:sldMasterId id="2147484971" r:id="rId7"/>
    <p:sldMasterId id="2147483921" r:id="rId8"/>
    <p:sldMasterId id="2147486079" r:id="rId9"/>
    <p:sldMasterId id="2147485703" r:id="rId10"/>
    <p:sldMasterId id="2147486081" r:id="rId11"/>
  </p:sldMasterIdLst>
  <p:notesMasterIdLst>
    <p:notesMasterId r:id="rId28"/>
  </p:notesMasterIdLst>
  <p:handoutMasterIdLst>
    <p:handoutMasterId r:id="rId29"/>
  </p:handoutMasterIdLst>
  <p:sldIdLst>
    <p:sldId id="270" r:id="rId12"/>
    <p:sldId id="2147479610" r:id="rId13"/>
    <p:sldId id="266" r:id="rId14"/>
    <p:sldId id="273" r:id="rId15"/>
    <p:sldId id="2147483646" r:id="rId16"/>
    <p:sldId id="2147482278" r:id="rId17"/>
    <p:sldId id="259" r:id="rId18"/>
    <p:sldId id="276" r:id="rId19"/>
    <p:sldId id="257" r:id="rId20"/>
    <p:sldId id="2147482297" r:id="rId21"/>
    <p:sldId id="278" r:id="rId22"/>
    <p:sldId id="2147483647" r:id="rId23"/>
    <p:sldId id="258" r:id="rId24"/>
    <p:sldId id="260" r:id="rId25"/>
    <p:sldId id="275" r:id="rId26"/>
    <p:sldId id="256"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AI Agents Hackathon 2025" id="{38B656EC-D568-4EF7-8842-9FA1AE1192C9}">
          <p14:sldIdLst>
            <p14:sldId id="270"/>
          </p14:sldIdLst>
        </p14:section>
        <p14:section name="Chapter 1 - Setting the Scene" id="{EC9818B7-AFBF-7B41-BE89-69FDFECFD980}">
          <p14:sldIdLst>
            <p14:sldId id="2147479610"/>
            <p14:sldId id="266"/>
            <p14:sldId id="273"/>
            <p14:sldId id="2147483646"/>
          </p14:sldIdLst>
        </p14:section>
        <p14:section name="Chapter 2 - Build" id="{A0CC12D6-47DF-B44D-BB1C-016BFE538CC9}">
          <p14:sldIdLst>
            <p14:sldId id="2147482278"/>
            <p14:sldId id="259"/>
            <p14:sldId id="276"/>
            <p14:sldId id="257"/>
            <p14:sldId id="2147482297"/>
            <p14:sldId id="278"/>
            <p14:sldId id="2147483647"/>
            <p14:sldId id="258"/>
            <p14:sldId id="260"/>
            <p14:sldId id="275"/>
            <p14:sldId id="256"/>
          </p14:sldIdLst>
        </p14:section>
        <p14:section name="Chapter 4 - Takeaways" id="{DDB27861-E06D-FA42-9F61-066CDBB9111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1F2D"/>
    <a:srgbClr val="4D3677"/>
    <a:srgbClr val="8661C5"/>
    <a:srgbClr val="D4EC8E"/>
    <a:srgbClr val="FFFFFF"/>
    <a:srgbClr val="2A446F"/>
    <a:srgbClr val="091F2C"/>
    <a:srgbClr val="000000"/>
    <a:srgbClr val="FFE399"/>
    <a:srgbClr val="F8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0158D0-B291-174A-9B3D-2086F1334BE3}" v="135" dt="2025-04-09T06:18:18.4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8"/>
  </p:normalViewPr>
  <p:slideViewPr>
    <p:cSldViewPr snapToGrid="0">
      <p:cViewPr varScale="1">
        <p:scale>
          <a:sx n="104" d="100"/>
          <a:sy n="104" d="100"/>
        </p:scale>
        <p:origin x="184" y="54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 Type="http://schemas.openxmlformats.org/officeDocument/2006/relationships/customXml" Target="../customXml/item3.xml"/><Relationship Id="rId21" Type="http://schemas.openxmlformats.org/officeDocument/2006/relationships/slide" Target="slides/slide10.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notesMaster" Target="notesMasters/notesMaster1.xml"/><Relationship Id="rId36"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Master" Target="slideMasters/slideMaster5.xml"/></Relationships>
</file>

<file path=ppt/diagrams/_rels/data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16265-E7E4-474A-9B14-53374D85C98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B604A85-E49A-42EB-9F43-6A30E6E54CF5}">
      <dgm:prSet/>
      <dgm:spPr/>
      <dgm:t>
        <a:bodyPr/>
        <a:lstStyle/>
        <a:p>
          <a:pPr>
            <a:lnSpc>
              <a:spcPct val="100000"/>
            </a:lnSpc>
          </a:pPr>
          <a:r>
            <a:rPr lang="en-US" baseline="0">
              <a:solidFill>
                <a:schemeClr val="tx1"/>
              </a:solidFill>
            </a:rPr>
            <a:t>Reason over a provided business process</a:t>
          </a:r>
          <a:endParaRPr lang="en-US">
            <a:solidFill>
              <a:schemeClr val="tx1"/>
            </a:solidFill>
          </a:endParaRPr>
        </a:p>
      </dgm:t>
    </dgm:pt>
    <dgm:pt modelId="{FF6BDD8E-D74B-46B0-A539-C870982F84CD}" type="parTrans" cxnId="{D68338EF-E9E3-430B-8BF7-BD961E813E97}">
      <dgm:prSet/>
      <dgm:spPr/>
      <dgm:t>
        <a:bodyPr/>
        <a:lstStyle/>
        <a:p>
          <a:endParaRPr lang="en-US"/>
        </a:p>
      </dgm:t>
    </dgm:pt>
    <dgm:pt modelId="{2F4E5B29-914D-4E9F-AFE5-913A84271800}" type="sibTrans" cxnId="{D68338EF-E9E3-430B-8BF7-BD961E813E97}">
      <dgm:prSet/>
      <dgm:spPr/>
      <dgm:t>
        <a:bodyPr/>
        <a:lstStyle/>
        <a:p>
          <a:endParaRPr lang="en-US"/>
        </a:p>
      </dgm:t>
    </dgm:pt>
    <dgm:pt modelId="{0610C988-95DF-4D59-8519-CD6FBF2BC8CD}">
      <dgm:prSet/>
      <dgm:spPr/>
      <dgm:t>
        <a:bodyPr/>
        <a:lstStyle/>
        <a:p>
          <a:pPr>
            <a:lnSpc>
              <a:spcPct val="100000"/>
            </a:lnSpc>
          </a:pPr>
          <a:r>
            <a:rPr lang="en-US" baseline="0">
              <a:solidFill>
                <a:schemeClr val="tx1"/>
              </a:solidFill>
            </a:rPr>
            <a:t>Retrieve context to complete the process</a:t>
          </a:r>
          <a:endParaRPr lang="en-US">
            <a:solidFill>
              <a:schemeClr val="tx1"/>
            </a:solidFill>
          </a:endParaRPr>
        </a:p>
      </dgm:t>
    </dgm:pt>
    <dgm:pt modelId="{7D81E503-ECF0-49B9-8FFE-6FB890893986}" type="parTrans" cxnId="{DAFFA5BD-27DE-4A15-A16C-BE09A39D7075}">
      <dgm:prSet/>
      <dgm:spPr/>
      <dgm:t>
        <a:bodyPr/>
        <a:lstStyle/>
        <a:p>
          <a:endParaRPr lang="en-US"/>
        </a:p>
      </dgm:t>
    </dgm:pt>
    <dgm:pt modelId="{F22AFF46-EA33-434A-9BBC-5331E3360322}" type="sibTrans" cxnId="{DAFFA5BD-27DE-4A15-A16C-BE09A39D7075}">
      <dgm:prSet/>
      <dgm:spPr/>
      <dgm:t>
        <a:bodyPr/>
        <a:lstStyle/>
        <a:p>
          <a:endParaRPr lang="en-US"/>
        </a:p>
      </dgm:t>
    </dgm:pt>
    <dgm:pt modelId="{A1212418-2838-42E9-8022-1675DEE0CEC4}" type="pres">
      <dgm:prSet presAssocID="{31016265-E7E4-474A-9B14-53374D85C989}" presName="root" presStyleCnt="0">
        <dgm:presLayoutVars>
          <dgm:dir/>
          <dgm:resizeHandles val="exact"/>
        </dgm:presLayoutVars>
      </dgm:prSet>
      <dgm:spPr/>
    </dgm:pt>
    <dgm:pt modelId="{96EF73CC-6E2E-4EB6-9B78-B31E72488CC2}" type="pres">
      <dgm:prSet presAssocID="{7B604A85-E49A-42EB-9F43-6A30E6E54CF5}" presName="compNode" presStyleCnt="0"/>
      <dgm:spPr/>
    </dgm:pt>
    <dgm:pt modelId="{61F58EC8-7642-4D5C-87F1-F9E6BB90C210}" type="pres">
      <dgm:prSet presAssocID="{7B604A85-E49A-42EB-9F43-6A30E6E54CF5}" presName="bgRect" presStyleLbl="bgShp" presStyleIdx="0" presStyleCnt="2">
        <dgm:style>
          <a:lnRef idx="1">
            <a:schemeClr val="accent1"/>
          </a:lnRef>
          <a:fillRef idx="0">
            <a:schemeClr val="accent1"/>
          </a:fillRef>
          <a:effectRef idx="0">
            <a:schemeClr val="accent1"/>
          </a:effectRef>
          <a:fontRef idx="minor">
            <a:schemeClr val="tx1"/>
          </a:fontRef>
        </dgm:style>
      </dgm:prSet>
      <dgm:spPr>
        <a:xfrm>
          <a:off x="0" y="785514"/>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dgm:spPr>
    </dgm:pt>
    <dgm:pt modelId="{1A993E7A-BA69-4ED8-880F-937BC03B7A0F}" type="pres">
      <dgm:prSet presAssocID="{7B604A85-E49A-42EB-9F43-6A30E6E54CF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n outline"/>
        </a:ext>
      </dgm:extLst>
    </dgm:pt>
    <dgm:pt modelId="{A95D1D74-5C9D-465F-872B-3E0F66181371}" type="pres">
      <dgm:prSet presAssocID="{7B604A85-E49A-42EB-9F43-6A30E6E54CF5}" presName="spaceRect" presStyleCnt="0"/>
      <dgm:spPr/>
    </dgm:pt>
    <dgm:pt modelId="{11568F1C-2D5C-4637-A3A8-A1F34F7AD4D5}" type="pres">
      <dgm:prSet presAssocID="{7B604A85-E49A-42EB-9F43-6A30E6E54CF5}" presName="parTx" presStyleLbl="revTx" presStyleIdx="0" presStyleCnt="2">
        <dgm:presLayoutVars>
          <dgm:chMax val="0"/>
          <dgm:chPref val="0"/>
        </dgm:presLayoutVars>
      </dgm:prSet>
      <dgm:spPr/>
    </dgm:pt>
    <dgm:pt modelId="{2A21E517-5024-4F7B-B08C-012D8EA7CB17}" type="pres">
      <dgm:prSet presAssocID="{2F4E5B29-914D-4E9F-AFE5-913A84271800}" presName="sibTrans" presStyleCnt="0"/>
      <dgm:spPr/>
    </dgm:pt>
    <dgm:pt modelId="{0AA64F71-FCC2-4D5C-B9AE-1665EFF8FE9E}" type="pres">
      <dgm:prSet presAssocID="{0610C988-95DF-4D59-8519-CD6FBF2BC8CD}" presName="compNode" presStyleCnt="0"/>
      <dgm:spPr/>
    </dgm:pt>
    <dgm:pt modelId="{55899E72-DE00-4AC4-B186-1A8CF3F0238E}" type="pres">
      <dgm:prSet presAssocID="{0610C988-95DF-4D59-8519-CD6FBF2BC8CD}" presName="bgRect" presStyleLbl="bgShp" presStyleIdx="1" presStyleCnt="2">
        <dgm:style>
          <a:lnRef idx="1">
            <a:schemeClr val="accent1"/>
          </a:lnRef>
          <a:fillRef idx="0">
            <a:schemeClr val="accent1"/>
          </a:fillRef>
          <a:effectRef idx="0">
            <a:schemeClr val="accent1"/>
          </a:effectRef>
          <a:fontRef idx="minor">
            <a:schemeClr val="tx1"/>
          </a:fontRef>
        </dgm:style>
      </dgm:prSet>
      <dgm:spPr>
        <a:xfrm>
          <a:off x="0" y="2598241"/>
          <a:ext cx="11018837" cy="1450181"/>
        </a:xfrm>
        <a:prstGeom prst="roundRect">
          <a:avLst>
            <a:gd name="adj" fmla="val 10000"/>
          </a:avLst>
        </a:prstGeom>
        <a:ln w="0">
          <a:headEnd type="none" w="lg" len="sm"/>
          <a:tailEnd type="none" w="lg" len="sm"/>
        </a:ln>
      </dgm:spPr>
    </dgm:pt>
    <dgm:pt modelId="{8C7D03F0-DC5D-4678-B3E6-C496BF7551D7}" type="pres">
      <dgm:prSet presAssocID="{0610C988-95DF-4D59-8519-CD6FBF2BC8C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gnifying glass outline"/>
        </a:ext>
      </dgm:extLst>
    </dgm:pt>
    <dgm:pt modelId="{E8057D3C-42B5-4EB9-95BB-C220A8FFF5E1}" type="pres">
      <dgm:prSet presAssocID="{0610C988-95DF-4D59-8519-CD6FBF2BC8CD}" presName="spaceRect" presStyleCnt="0"/>
      <dgm:spPr/>
    </dgm:pt>
    <dgm:pt modelId="{43D70301-6653-4CE6-BCFE-8208987D61C9}" type="pres">
      <dgm:prSet presAssocID="{0610C988-95DF-4D59-8519-CD6FBF2BC8CD}" presName="parTx" presStyleLbl="revTx" presStyleIdx="1" presStyleCnt="2">
        <dgm:presLayoutVars>
          <dgm:chMax val="0"/>
          <dgm:chPref val="0"/>
        </dgm:presLayoutVars>
      </dgm:prSet>
      <dgm:spPr/>
    </dgm:pt>
  </dgm:ptLst>
  <dgm:cxnLst>
    <dgm:cxn modelId="{15EB7140-7F85-4F07-8D54-D4C5BBAC991E}" type="presOf" srcId="{31016265-E7E4-474A-9B14-53374D85C989}" destId="{A1212418-2838-42E9-8022-1675DEE0CEC4}" srcOrd="0" destOrd="0" presId="urn:microsoft.com/office/officeart/2018/2/layout/IconVerticalSolidList"/>
    <dgm:cxn modelId="{3769A17A-F3AB-4EEC-A8E5-B84E4E0931CB}" type="presOf" srcId="{0610C988-95DF-4D59-8519-CD6FBF2BC8CD}" destId="{43D70301-6653-4CE6-BCFE-8208987D61C9}" srcOrd="0" destOrd="0" presId="urn:microsoft.com/office/officeart/2018/2/layout/IconVerticalSolidList"/>
    <dgm:cxn modelId="{3A7F1E94-319D-43A8-8645-60E6861C4C5E}" type="presOf" srcId="{7B604A85-E49A-42EB-9F43-6A30E6E54CF5}" destId="{11568F1C-2D5C-4637-A3A8-A1F34F7AD4D5}" srcOrd="0" destOrd="0" presId="urn:microsoft.com/office/officeart/2018/2/layout/IconVerticalSolidList"/>
    <dgm:cxn modelId="{DAFFA5BD-27DE-4A15-A16C-BE09A39D7075}" srcId="{31016265-E7E4-474A-9B14-53374D85C989}" destId="{0610C988-95DF-4D59-8519-CD6FBF2BC8CD}" srcOrd="1" destOrd="0" parTransId="{7D81E503-ECF0-49B9-8FFE-6FB890893986}" sibTransId="{F22AFF46-EA33-434A-9BBC-5331E3360322}"/>
    <dgm:cxn modelId="{D68338EF-E9E3-430B-8BF7-BD961E813E97}" srcId="{31016265-E7E4-474A-9B14-53374D85C989}" destId="{7B604A85-E49A-42EB-9F43-6A30E6E54CF5}" srcOrd="0" destOrd="0" parTransId="{FF6BDD8E-D74B-46B0-A539-C870982F84CD}" sibTransId="{2F4E5B29-914D-4E9F-AFE5-913A84271800}"/>
    <dgm:cxn modelId="{2A4E3AB3-7BE1-4C69-84E8-00229B9D2C26}" type="presParOf" srcId="{A1212418-2838-42E9-8022-1675DEE0CEC4}" destId="{96EF73CC-6E2E-4EB6-9B78-B31E72488CC2}" srcOrd="0" destOrd="0" presId="urn:microsoft.com/office/officeart/2018/2/layout/IconVerticalSolidList"/>
    <dgm:cxn modelId="{2EF635B1-2572-4D0E-83D9-28C5083FDB2C}" type="presParOf" srcId="{96EF73CC-6E2E-4EB6-9B78-B31E72488CC2}" destId="{61F58EC8-7642-4D5C-87F1-F9E6BB90C210}" srcOrd="0" destOrd="0" presId="urn:microsoft.com/office/officeart/2018/2/layout/IconVerticalSolidList"/>
    <dgm:cxn modelId="{D0FB95D8-EE2B-452B-B928-A5EEF657BC58}" type="presParOf" srcId="{96EF73CC-6E2E-4EB6-9B78-B31E72488CC2}" destId="{1A993E7A-BA69-4ED8-880F-937BC03B7A0F}" srcOrd="1" destOrd="0" presId="urn:microsoft.com/office/officeart/2018/2/layout/IconVerticalSolidList"/>
    <dgm:cxn modelId="{C2779AF2-9976-4C74-8D4D-FB12A18C6BB1}" type="presParOf" srcId="{96EF73CC-6E2E-4EB6-9B78-B31E72488CC2}" destId="{A95D1D74-5C9D-465F-872B-3E0F66181371}" srcOrd="2" destOrd="0" presId="urn:microsoft.com/office/officeart/2018/2/layout/IconVerticalSolidList"/>
    <dgm:cxn modelId="{B95C0DFE-D3F5-4AA6-9893-7672C9885762}" type="presParOf" srcId="{96EF73CC-6E2E-4EB6-9B78-B31E72488CC2}" destId="{11568F1C-2D5C-4637-A3A8-A1F34F7AD4D5}" srcOrd="3" destOrd="0" presId="urn:microsoft.com/office/officeart/2018/2/layout/IconVerticalSolidList"/>
    <dgm:cxn modelId="{77FF7CD5-30CF-4715-A609-E3E28A795D75}" type="presParOf" srcId="{A1212418-2838-42E9-8022-1675DEE0CEC4}" destId="{2A21E517-5024-4F7B-B08C-012D8EA7CB17}" srcOrd="1" destOrd="0" presId="urn:microsoft.com/office/officeart/2018/2/layout/IconVerticalSolidList"/>
    <dgm:cxn modelId="{DE8C3F5C-C603-48B8-B5F6-D9D0643AE050}" type="presParOf" srcId="{A1212418-2838-42E9-8022-1675DEE0CEC4}" destId="{0AA64F71-FCC2-4D5C-B9AE-1665EFF8FE9E}" srcOrd="2" destOrd="0" presId="urn:microsoft.com/office/officeart/2018/2/layout/IconVerticalSolidList"/>
    <dgm:cxn modelId="{C125FB11-F74D-49D6-9CD5-FE6A683A78B3}" type="presParOf" srcId="{0AA64F71-FCC2-4D5C-B9AE-1665EFF8FE9E}" destId="{55899E72-DE00-4AC4-B186-1A8CF3F0238E}" srcOrd="0" destOrd="0" presId="urn:microsoft.com/office/officeart/2018/2/layout/IconVerticalSolidList"/>
    <dgm:cxn modelId="{BA43655C-8D90-4011-B73E-A4C9B03F2A19}" type="presParOf" srcId="{0AA64F71-FCC2-4D5C-B9AE-1665EFF8FE9E}" destId="{8C7D03F0-DC5D-4678-B3E6-C496BF7551D7}" srcOrd="1" destOrd="0" presId="urn:microsoft.com/office/officeart/2018/2/layout/IconVerticalSolidList"/>
    <dgm:cxn modelId="{07A9C384-CDC4-464C-BDA2-380CC1D0B375}" type="presParOf" srcId="{0AA64F71-FCC2-4D5C-B9AE-1665EFF8FE9E}" destId="{E8057D3C-42B5-4EB9-95BB-C220A8FFF5E1}" srcOrd="2" destOrd="0" presId="urn:microsoft.com/office/officeart/2018/2/layout/IconVerticalSolidList"/>
    <dgm:cxn modelId="{C7F644CC-C409-419E-8718-BB58F640A3FF}" type="presParOf" srcId="{0AA64F71-FCC2-4D5C-B9AE-1665EFF8FE9E}" destId="{43D70301-6653-4CE6-BCFE-8208987D61C9}" srcOrd="3" destOrd="0" presId="urn:microsoft.com/office/officeart/2018/2/layout/IconVerticalSolid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58EC8-7642-4D5C-87F1-F9E6BB90C210}">
      <dsp:nvSpPr>
        <dsp:cNvPr id="0" name=""/>
        <dsp:cNvSpPr/>
      </dsp:nvSpPr>
      <dsp:spPr>
        <a:xfrm>
          <a:off x="0" y="785514"/>
          <a:ext cx="11018837" cy="1450181"/>
        </a:xfrm>
        <a:prstGeom prst="roundRect">
          <a:avLst>
            <a:gd name="adj" fmla="val 10000"/>
          </a:avLst>
        </a:prstGeom>
        <a:noFill/>
        <a:ln w="38100" cap="rnd" cmpd="sng" algn="ctr">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dsp:spPr>
      <dsp:style>
        <a:lnRef idx="1">
          <a:schemeClr val="accent1"/>
        </a:lnRef>
        <a:fillRef idx="0">
          <a:schemeClr val="accent1"/>
        </a:fillRef>
        <a:effectRef idx="0">
          <a:schemeClr val="accent1"/>
        </a:effectRef>
        <a:fontRef idx="minor">
          <a:schemeClr val="tx1"/>
        </a:fontRef>
      </dsp:style>
    </dsp:sp>
    <dsp:sp modelId="{1A993E7A-BA69-4ED8-880F-937BC03B7A0F}">
      <dsp:nvSpPr>
        <dsp:cNvPr id="0" name=""/>
        <dsp:cNvSpPr/>
      </dsp:nvSpPr>
      <dsp:spPr>
        <a:xfrm>
          <a:off x="438679" y="1111805"/>
          <a:ext cx="797599" cy="79759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568F1C-2D5C-4637-A3A8-A1F34F7AD4D5}">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a:solidFill>
                <a:schemeClr val="tx1"/>
              </a:solidFill>
            </a:rPr>
            <a:t>Reason over a provided business process</a:t>
          </a:r>
          <a:endParaRPr lang="en-US" sz="2500" kern="1200">
            <a:solidFill>
              <a:schemeClr val="tx1"/>
            </a:solidFill>
          </a:endParaRPr>
        </a:p>
      </dsp:txBody>
      <dsp:txXfrm>
        <a:off x="1674959" y="785514"/>
        <a:ext cx="9343878" cy="1450181"/>
      </dsp:txXfrm>
    </dsp:sp>
    <dsp:sp modelId="{55899E72-DE00-4AC4-B186-1A8CF3F0238E}">
      <dsp:nvSpPr>
        <dsp:cNvPr id="0" name=""/>
        <dsp:cNvSpPr/>
      </dsp:nvSpPr>
      <dsp:spPr>
        <a:xfrm>
          <a:off x="0" y="2598241"/>
          <a:ext cx="11018837" cy="1450181"/>
        </a:xfrm>
        <a:prstGeom prst="roundRect">
          <a:avLst>
            <a:gd name="adj" fmla="val 10000"/>
          </a:avLst>
        </a:prstGeom>
        <a:noFill/>
        <a:ln w="0" cap="flat" cmpd="sng" algn="ctr">
          <a:solidFill>
            <a:schemeClr val="accent1"/>
          </a:solidFill>
          <a:prstDash val="solid"/>
          <a:headEnd type="none" w="lg" len="sm"/>
          <a:tailEnd type="none" w="lg" len="sm"/>
        </a:ln>
        <a:effectLst/>
      </dsp:spPr>
      <dsp:style>
        <a:lnRef idx="1">
          <a:schemeClr val="accent1"/>
        </a:lnRef>
        <a:fillRef idx="0">
          <a:schemeClr val="accent1"/>
        </a:fillRef>
        <a:effectRef idx="0">
          <a:schemeClr val="accent1"/>
        </a:effectRef>
        <a:fontRef idx="minor">
          <a:schemeClr val="tx1"/>
        </a:fontRef>
      </dsp:style>
    </dsp:sp>
    <dsp:sp modelId="{8C7D03F0-DC5D-4678-B3E6-C496BF7551D7}">
      <dsp:nvSpPr>
        <dsp:cNvPr id="0" name=""/>
        <dsp:cNvSpPr/>
      </dsp:nvSpPr>
      <dsp:spPr>
        <a:xfrm>
          <a:off x="438679" y="2924532"/>
          <a:ext cx="797599" cy="79759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D70301-6653-4CE6-BCFE-8208987D61C9}">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a:solidFill>
                <a:schemeClr val="tx1"/>
              </a:solidFill>
            </a:rPr>
            <a:t>Retrieve context to complete the process</a:t>
          </a:r>
          <a:endParaRPr lang="en-US" sz="2500" kern="1200">
            <a:solidFill>
              <a:schemeClr val="tx1"/>
            </a:solidFill>
          </a:endParaRPr>
        </a:p>
      </dsp:txBody>
      <dsp:txXfrm>
        <a:off x="1674959" y="2598241"/>
        <a:ext cx="9343878" cy="14501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4/8/25 11:31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4/8/25 11:31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learn.microsoft.com/azure/ai-services/openai/concepts/models"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docs.chainlit.io/" TargetMode="External"/><Relationship Id="rId4" Type="http://schemas.openxmlformats.org/officeDocument/2006/relationships/hyperlink" Target="https://learn.microsoft.com/azure/ai-services/openai/concepts/assistants"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ED9000-9BC5-1612-AE43-BE31FD09E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1A978B-A3A5-C95A-1386-42EFEF935C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68CB3-60D2-0EB1-EA44-9C1C343290D8}"/>
              </a:ext>
            </a:extLst>
          </p:cNvPr>
          <p:cNvSpPr>
            <a:spLocks noGrp="1"/>
          </p:cNvSpPr>
          <p:nvPr>
            <p:ph type="body" idx="1"/>
          </p:nvPr>
        </p:nvSpPr>
        <p:spPr/>
        <p:txBody>
          <a:bodyPr/>
          <a:lstStyle/>
          <a:p>
            <a:endParaRPr lang="en-US" sz="1000"/>
          </a:p>
        </p:txBody>
      </p:sp>
      <p:sp>
        <p:nvSpPr>
          <p:cNvPr id="4" name="Header Placeholder 3">
            <a:extLst>
              <a:ext uri="{FF2B5EF4-FFF2-40B4-BE49-F238E27FC236}">
                <a16:creationId xmlns:a16="http://schemas.microsoft.com/office/drawing/2014/main" id="{72D89653-E549-F5C8-DE68-F01665CCCCB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0F83BBB-8F80-439F-601C-AB2E558F167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7EEB2A-9621-EB89-FC42-29A615D1BAD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69B4A89-161C-DF23-054D-704CD559ADC2}"/>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84216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Now we’re going to look at some of the building blocks</a:t>
            </a:r>
          </a:p>
          <a:p>
            <a:pPr marL="171450" indent="-171450" algn="l" rtl="0" eaLnBrk="1" fontAlgn="base" latinLnBrk="0" hangingPunct="1">
              <a:buFontTx/>
              <a:buChar char="-"/>
            </a:pPr>
            <a:r>
              <a:rPr lang="en-US" sz="1000" b="1" i="0" kern="1200">
                <a:solidFill>
                  <a:srgbClr val="161616"/>
                </a:solidFill>
                <a:effectLst/>
                <a:latin typeface="Segoe UI" panose="020B0502040204020203" pitchFamily="34" charset="0"/>
                <a:ea typeface="+mn-ea"/>
                <a:cs typeface="+mn-cs"/>
              </a:rPr>
              <a:t>OpenAI and other models support function calling</a:t>
            </a:r>
          </a:p>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You provide a </a:t>
            </a:r>
            <a:r>
              <a:rPr lang="en-US" sz="1000" b="1" i="0" kern="1200">
                <a:solidFill>
                  <a:srgbClr val="161616"/>
                </a:solidFill>
                <a:effectLst/>
                <a:latin typeface="Segoe UI" panose="020B0502040204020203" pitchFamily="34" charset="0"/>
                <a:ea typeface="+mn-ea"/>
                <a:cs typeface="+mn-cs"/>
              </a:rPr>
              <a:t>definition</a:t>
            </a:r>
            <a:r>
              <a:rPr lang="en-US" sz="1000" b="0" i="0" kern="1200">
                <a:solidFill>
                  <a:srgbClr val="161616"/>
                </a:solidFill>
                <a:effectLst/>
                <a:latin typeface="Segoe UI" panose="020B0502040204020203" pitchFamily="34" charset="0"/>
                <a:ea typeface="+mn-ea"/>
                <a:cs typeface="+mn-cs"/>
              </a:rPr>
              <a:t> of a function call</a:t>
            </a:r>
          </a:p>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If the LLM </a:t>
            </a:r>
            <a:r>
              <a:rPr lang="en-US" sz="1000" b="1" i="0" kern="1200">
                <a:solidFill>
                  <a:srgbClr val="161616"/>
                </a:solidFill>
                <a:effectLst/>
                <a:latin typeface="Segoe UI" panose="020B0502040204020203" pitchFamily="34" charset="0"/>
                <a:ea typeface="+mn-ea"/>
                <a:cs typeface="+mn-cs"/>
              </a:rPr>
              <a:t>detects</a:t>
            </a:r>
            <a:r>
              <a:rPr lang="en-US" sz="1000" b="0" i="0" kern="1200">
                <a:solidFill>
                  <a:srgbClr val="161616"/>
                </a:solidFill>
                <a:effectLst/>
                <a:latin typeface="Segoe UI" panose="020B0502040204020203" pitchFamily="34" charset="0"/>
                <a:ea typeface="+mn-ea"/>
                <a:cs typeface="+mn-cs"/>
              </a:rPr>
              <a:t> conversation that would </a:t>
            </a:r>
            <a:r>
              <a:rPr lang="en-US" sz="1000" b="1" i="0" kern="1200">
                <a:solidFill>
                  <a:srgbClr val="161616"/>
                </a:solidFill>
                <a:effectLst/>
                <a:latin typeface="Segoe UI" panose="020B0502040204020203" pitchFamily="34" charset="0"/>
                <a:ea typeface="+mn-ea"/>
                <a:cs typeface="+mn-cs"/>
              </a:rPr>
              <a:t>satisfy a function</a:t>
            </a:r>
            <a:r>
              <a:rPr lang="en-US" sz="1000" b="0" i="0" kern="1200">
                <a:solidFill>
                  <a:srgbClr val="161616"/>
                </a:solidFill>
                <a:effectLst/>
                <a:latin typeface="Segoe UI" panose="020B0502040204020203" pitchFamily="34" charset="0"/>
                <a:ea typeface="+mn-ea"/>
                <a:cs typeface="+mn-cs"/>
              </a:rPr>
              <a:t>, you get </a:t>
            </a:r>
            <a:r>
              <a:rPr lang="en-US" sz="1000" b="1" i="0" kern="1200">
                <a:solidFill>
                  <a:srgbClr val="161616"/>
                </a:solidFill>
                <a:effectLst/>
                <a:latin typeface="Segoe UI" panose="020B0502040204020203" pitchFamily="34" charset="0"/>
                <a:ea typeface="+mn-ea"/>
                <a:cs typeface="+mn-cs"/>
              </a:rPr>
              <a:t>structured</a:t>
            </a:r>
            <a:r>
              <a:rPr lang="en-US" sz="1000" b="0" i="0" kern="1200">
                <a:solidFill>
                  <a:srgbClr val="161616"/>
                </a:solidFill>
                <a:effectLst/>
                <a:latin typeface="Segoe UI" panose="020B0502040204020203" pitchFamily="34" charset="0"/>
                <a:ea typeface="+mn-ea"/>
                <a:cs typeface="+mn-cs"/>
              </a:rPr>
              <a:t> output</a:t>
            </a:r>
          </a:p>
          <a:p>
            <a:pPr marL="171450"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It’s then up to your app to </a:t>
            </a:r>
            <a:r>
              <a:rPr lang="en-US" sz="1000" b="1" i="0" kern="1200">
                <a:solidFill>
                  <a:srgbClr val="161616"/>
                </a:solidFill>
                <a:effectLst/>
                <a:latin typeface="Segoe UI" panose="020B0502040204020203" pitchFamily="34" charset="0"/>
                <a:ea typeface="+mn-ea"/>
                <a:cs typeface="+mn-cs"/>
              </a:rPr>
              <a:t>decide what to do with the structured data</a:t>
            </a:r>
          </a:p>
          <a:p>
            <a:pPr marL="384432" lvl="1" indent="-171450" algn="l" rtl="0" eaLnBrk="1" fontAlgn="base" latinLnBrk="0" hangingPunct="1">
              <a:buFontTx/>
              <a:buChar char="-"/>
            </a:pPr>
            <a:r>
              <a:rPr lang="en-US" sz="1000" b="0" i="0" kern="1200">
                <a:solidFill>
                  <a:srgbClr val="161616"/>
                </a:solidFill>
                <a:effectLst/>
                <a:latin typeface="Segoe UI" panose="020B0502040204020203" pitchFamily="34" charset="0"/>
                <a:ea typeface="+mn-ea"/>
                <a:cs typeface="+mn-cs"/>
              </a:rPr>
              <a:t>In this case </a:t>
            </a:r>
            <a:r>
              <a:rPr lang="en-US" sz="1000" b="1" i="0" kern="1200">
                <a:solidFill>
                  <a:srgbClr val="161616"/>
                </a:solidFill>
                <a:effectLst/>
                <a:latin typeface="Segoe UI" panose="020B0502040204020203" pitchFamily="34" charset="0"/>
                <a:ea typeface="+mn-ea"/>
                <a:cs typeface="+mn-cs"/>
              </a:rPr>
              <a:t>execute a SQL query </a:t>
            </a:r>
            <a:r>
              <a:rPr lang="en-US" sz="1000" b="0" i="0" kern="1200">
                <a:solidFill>
                  <a:srgbClr val="161616"/>
                </a:solidFill>
                <a:effectLst/>
                <a:latin typeface="Segoe UI" panose="020B0502040204020203" pitchFamily="34" charset="0"/>
                <a:ea typeface="+mn-ea"/>
                <a:cs typeface="+mn-cs"/>
              </a:rPr>
              <a:t>and return </a:t>
            </a:r>
            <a:r>
              <a:rPr lang="en-US" sz="1000" b="1" i="0" kern="1200">
                <a:solidFill>
                  <a:srgbClr val="161616"/>
                </a:solidFill>
                <a:effectLst/>
                <a:latin typeface="Segoe UI" panose="020B0502040204020203" pitchFamily="34" charset="0"/>
                <a:ea typeface="+mn-ea"/>
                <a:cs typeface="+mn-cs"/>
              </a:rPr>
              <a:t>data as context to </a:t>
            </a:r>
            <a:r>
              <a:rPr lang="en-US" sz="1000" b="0" i="0" kern="1200">
                <a:solidFill>
                  <a:srgbClr val="161616"/>
                </a:solidFill>
                <a:effectLst/>
                <a:latin typeface="Segoe UI" panose="020B0502040204020203" pitchFamily="34" charset="0"/>
                <a:ea typeface="+mn-ea"/>
                <a:cs typeface="+mn-cs"/>
              </a:rPr>
              <a:t>the model</a:t>
            </a:r>
          </a:p>
          <a:p>
            <a:pPr marL="0" algn="l" rtl="0" eaLnBrk="1" fontAlgn="base" latinLnBrk="0" hangingPunct="1"/>
            <a:endParaRPr lang="en-US" sz="1000" b="0" i="0" kern="1200">
              <a:solidFill>
                <a:srgbClr val="161616"/>
              </a:solidFill>
              <a:effectLst/>
              <a:latin typeface="Segoe UI" panose="020B0502040204020203" pitchFamily="34" charset="0"/>
              <a:ea typeface="+mn-ea"/>
              <a:cs typeface="+mn-cs"/>
            </a:endParaRPr>
          </a:p>
        </p:txBody>
      </p:sp>
      <p:sp>
        <p:nvSpPr>
          <p:cNvPr id="4" name="Slide Number Placeholder 3"/>
          <p:cNvSpPr>
            <a:spLocks noGrp="1"/>
          </p:cNvSpPr>
          <p:nvPr>
            <p:ph type="sldNum" sz="quarter" idx="5"/>
          </p:nvPr>
        </p:nvSpPr>
        <p:spPr/>
        <p:txBody>
          <a:bodyPr/>
          <a:lstStyle/>
          <a:p>
            <a:fld id="{1F60FED6-E6D7-48E4-A84E-42E311A45F64}" type="slidenum">
              <a:rPr lang="en-US" smtClean="0"/>
              <a:t>10</a:t>
            </a:fld>
            <a:endParaRPr lang="en-US"/>
          </a:p>
        </p:txBody>
      </p:sp>
    </p:spTree>
    <p:extLst>
      <p:ext uri="{BB962C8B-B14F-4D97-AF65-F5344CB8AC3E}">
        <p14:creationId xmlns:p14="http://schemas.microsoft.com/office/powerpoint/2010/main" val="3022873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r>
              <a:rPr lang="en-US" sz="1000" b="0" i="0" kern="1200">
                <a:solidFill>
                  <a:srgbClr val="000000"/>
                </a:solidFill>
                <a:effectLst/>
                <a:latin typeface="Segoe UI" panose="020B0502040204020203" pitchFamily="34" charset="0"/>
                <a:ea typeface="+mn-ea"/>
                <a:cs typeface="Segoe UI" panose="020B0502040204020203" pitchFamily="34" charset="0"/>
              </a:rPr>
              <a:t>Let’s do an example, using again our Contoso Sales Agent scenario.</a:t>
            </a:r>
            <a:endParaRPr lang="en-US" sz="1000">
              <a:effectLst/>
              <a:latin typeface="Segoe UI" panose="020B0502040204020203" pitchFamily="34" charset="0"/>
              <a:cs typeface="Segoe UI" panose="020B0502040204020203" pitchFamily="34" charset="0"/>
            </a:endParaRPr>
          </a:p>
          <a:p>
            <a:pPr marL="0" algn="l" rtl="0" eaLnBrk="1" fontAlgn="base" latinLnBrk="0" hangingPunct="1"/>
            <a:r>
              <a:rPr lang="en-US" sz="1000" b="0" i="0" kern="1200">
                <a:solidFill>
                  <a:srgbClr val="161616"/>
                </a:solidFill>
                <a:effectLst/>
                <a:latin typeface="Segoe UI" panose="020B0502040204020203" pitchFamily="34" charset="0"/>
                <a:ea typeface="+mn-ea"/>
                <a:cs typeface="Segoe UI" panose="020B0502040204020203" pitchFamily="34" charset="0"/>
              </a:rPr>
              <a:t>So the process is:</a:t>
            </a:r>
            <a:endParaRPr lang="en-US" sz="1000">
              <a:effectLst/>
              <a:latin typeface="Segoe UI" panose="020B0502040204020203" pitchFamily="34" charset="0"/>
              <a:cs typeface="Segoe UI" panose="020B0502040204020203" pitchFamily="34" charset="0"/>
            </a:endParaRPr>
          </a:p>
          <a:p>
            <a:pPr marL="457200" marR="0" lvl="0" indent="-457200" algn="l" defTabSz="914367" rtl="0" eaLnBrk="1" fontAlgn="auto" latinLnBrk="0" hangingPunct="1">
              <a:lnSpc>
                <a:spcPct val="90000"/>
              </a:lnSpc>
              <a:spcBef>
                <a:spcPts val="0"/>
              </a:spcBef>
              <a:spcAft>
                <a:spcPts val="333"/>
              </a:spcAft>
              <a:buClrTx/>
              <a:buSzTx/>
              <a:buFontTx/>
              <a:buNone/>
              <a:tabLst/>
              <a:defRPr/>
            </a:pPr>
            <a:r>
              <a:rPr lang="en-US" sz="1000" kern="1200">
                <a:solidFill>
                  <a:srgbClr val="000000"/>
                </a:solidFill>
                <a:effectLst/>
                <a:latin typeface="Segoe UI" panose="020B0502040204020203" pitchFamily="34" charset="0"/>
                <a:ea typeface="+mn-ea"/>
                <a:cs typeface="Segoe UI" panose="020B0502040204020203" pitchFamily="34" charset="0"/>
              </a:rPr>
              <a:t>1. Call the chat completions API with your functions and the user’s input + any system message.</a:t>
            </a:r>
            <a:r>
              <a:rPr lang="en-US" sz="100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In this example</a:t>
            </a:r>
            <a:r>
              <a:rPr lang="en-US" sz="1000" kern="1200">
                <a:solidFill>
                  <a:schemeClr val="tx1"/>
                </a:solidFill>
                <a:effectLst/>
                <a:latin typeface="Segoe UI" panose="020B0502040204020203" pitchFamily="34" charset="0"/>
                <a:ea typeface="+mn-ea"/>
                <a:cs typeface="Segoe UI" panose="020B0502040204020203" pitchFamily="34" charset="0"/>
              </a:rPr>
              <a:t> we have</a:t>
            </a:r>
            <a:r>
              <a:rPr lang="en-US" sz="100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the definition of a get sales by month function as a </a:t>
            </a:r>
            <a:r>
              <a:rPr lang="en-US" sz="1000" kern="1200" err="1">
                <a:solidFill>
                  <a:srgbClr val="000000"/>
                </a:solidFill>
                <a:effectLst/>
                <a:latin typeface="Segoe UI" panose="020B0502040204020203" pitchFamily="34" charset="0"/>
                <a:ea typeface="Calibri" panose="020F0502020204030204" pitchFamily="34" charset="0"/>
                <a:cs typeface="Segoe UI" panose="020B0502040204020203" pitchFamily="34" charset="0"/>
              </a:rPr>
              <a:t>json</a:t>
            </a:r>
            <a:r>
              <a:rPr lang="en-US" sz="100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with the corresponding list of parameters expected, in this case month and year.</a:t>
            </a:r>
            <a:endParaRPr lang="en-US" sz="1000">
              <a:effectLst/>
              <a:latin typeface="Segoe UI" panose="020B0502040204020203" pitchFamily="34" charset="0"/>
              <a:cs typeface="Segoe UI" panose="020B0502040204020203" pitchFamily="34" charset="0"/>
            </a:endParaRPr>
          </a:p>
          <a:p>
            <a:pPr marL="457200" indent="-457200" algn="l" rtl="0" eaLnBrk="1" latinLnBrk="0" hangingPunct="1"/>
            <a:endParaRPr lang="en-US" sz="1000">
              <a:effectLst/>
              <a:latin typeface="Segoe UI" panose="020B0502040204020203" pitchFamily="34" charset="0"/>
              <a:cs typeface="Segoe UI" panose="020B0502040204020203" pitchFamily="34" charset="0"/>
            </a:endParaRPr>
          </a:p>
          <a:p>
            <a:pPr marL="457200" marR="0" lvl="0" indent="-457200" algn="l" defTabSz="914367" rtl="0" eaLnBrk="1" fontAlgn="auto" latinLnBrk="0" hangingPunct="1">
              <a:lnSpc>
                <a:spcPct val="90000"/>
              </a:lnSpc>
              <a:spcBef>
                <a:spcPts val="0"/>
              </a:spcBef>
              <a:spcAft>
                <a:spcPts val="333"/>
              </a:spcAft>
              <a:buClrTx/>
              <a:buSzTx/>
              <a:buFontTx/>
              <a:buNone/>
              <a:tabLst/>
              <a:defRPr/>
            </a:pPr>
            <a:r>
              <a:rPr lang="en-US" sz="1000" kern="1200">
                <a:solidFill>
                  <a:srgbClr val="000000"/>
                </a:solidFill>
                <a:effectLst/>
                <a:latin typeface="Segoe UI" panose="020B0502040204020203" pitchFamily="34" charset="0"/>
                <a:ea typeface="+mn-ea"/>
                <a:cs typeface="Segoe UI" panose="020B0502040204020203" pitchFamily="34" charset="0"/>
              </a:rPr>
              <a:t>2. Use the model’s response to call your API or function. </a:t>
            </a:r>
            <a:r>
              <a:rPr lang="en-US" sz="1000" b="0" i="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When you call the model with a prompt built in this way, you’ll get as output a </a:t>
            </a:r>
            <a:r>
              <a:rPr lang="en-US" sz="1000" b="0" i="0" kern="1200" err="1">
                <a:solidFill>
                  <a:srgbClr val="000000"/>
                </a:solidFill>
                <a:effectLst/>
                <a:latin typeface="Segoe UI" panose="020B0502040204020203" pitchFamily="34" charset="0"/>
                <a:ea typeface="Calibri" panose="020F0502020204030204" pitchFamily="34" charset="0"/>
                <a:cs typeface="Segoe UI" panose="020B0502040204020203" pitchFamily="34" charset="0"/>
              </a:rPr>
              <a:t>json</a:t>
            </a:r>
            <a:r>
              <a:rPr lang="en-US" sz="1000" b="0" i="0" kern="1200">
                <a:solidFill>
                  <a:srgbClr val="000000"/>
                </a:solidFill>
                <a:effectLst/>
                <a:latin typeface="Segoe UI" panose="020B0502040204020203" pitchFamily="34" charset="0"/>
                <a:ea typeface="Calibri" panose="020F0502020204030204" pitchFamily="34" charset="0"/>
                <a:cs typeface="Segoe UI" panose="020B0502040204020203" pitchFamily="34" charset="0"/>
              </a:rPr>
              <a:t> response similar to this one, that</a:t>
            </a:r>
            <a:r>
              <a:rPr lang="en-US" sz="1000" b="0" i="0" kern="1200">
                <a:solidFill>
                  <a:srgbClr val="000000"/>
                </a:solidFill>
                <a:effectLst/>
                <a:latin typeface="Segoe UI" panose="020B0502040204020203" pitchFamily="34" charset="0"/>
                <a:ea typeface="+mn-ea"/>
                <a:cs typeface="Segoe UI" panose="020B0502040204020203" pitchFamily="34" charset="0"/>
              </a:rPr>
              <a:t> you can directly use to call the get sales month function</a:t>
            </a:r>
            <a:endParaRPr lang="en-US" sz="1000">
              <a:effectLst/>
              <a:latin typeface="Segoe UI" panose="020B0502040204020203" pitchFamily="34" charset="0"/>
              <a:cs typeface="Segoe UI" panose="020B0502040204020203" pitchFamily="34" charset="0"/>
            </a:endParaRPr>
          </a:p>
          <a:p>
            <a:pPr marL="457200" indent="-457200" algn="l" rtl="0" eaLnBrk="1" latinLnBrk="0" hangingPunct="1"/>
            <a:endParaRPr lang="en-US" sz="1000">
              <a:effectLst/>
              <a:latin typeface="Segoe UI" panose="020B0502040204020203" pitchFamily="34" charset="0"/>
              <a:cs typeface="Segoe UI" panose="020B0502040204020203" pitchFamily="34" charset="0"/>
            </a:endParaRPr>
          </a:p>
          <a:p>
            <a:pPr marL="457200" indent="-457200" algn="l" rtl="0" eaLnBrk="1" latinLnBrk="0" hangingPunct="1"/>
            <a:r>
              <a:rPr lang="en-US" sz="1000" kern="1200">
                <a:solidFill>
                  <a:srgbClr val="000000"/>
                </a:solidFill>
                <a:effectLst/>
                <a:latin typeface="Segoe UI" panose="020B0502040204020203" pitchFamily="34" charset="0"/>
                <a:ea typeface="+mn-ea"/>
                <a:cs typeface="Segoe UI" panose="020B0502040204020203" pitchFamily="34" charset="0"/>
              </a:rPr>
              <a:t>3. Call the chat completions API again, including the response from your function to get a final response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714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57016-73B2-8C64-8763-A669828DA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3EC77-82FC-5307-124C-F223F2E1A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34D39-11A4-95EF-BF62-BDB3E286EA44}"/>
              </a:ext>
            </a:extLst>
          </p:cNvPr>
          <p:cNvSpPr>
            <a:spLocks noGrp="1"/>
          </p:cNvSpPr>
          <p:nvPr>
            <p:ph type="body" idx="1"/>
          </p:nvPr>
        </p:nvSpPr>
        <p:spPr/>
        <p:txBody>
          <a:bodyPr/>
          <a:lstStyle/>
          <a:p>
            <a:r>
              <a:rPr lang="en-US" sz="1000"/>
              <a:t>https://</a:t>
            </a:r>
            <a:r>
              <a:rPr lang="en-US" sz="1000" err="1"/>
              <a:t>microsoft.github.io</a:t>
            </a:r>
            <a:r>
              <a:rPr lang="en-US" sz="1000"/>
              <a:t>/build-your-first-agent-with-azure-ai-agent-service-workshop/lab-1-function_calling/</a:t>
            </a:r>
          </a:p>
        </p:txBody>
      </p:sp>
      <p:sp>
        <p:nvSpPr>
          <p:cNvPr id="4" name="Header Placeholder 3">
            <a:extLst>
              <a:ext uri="{FF2B5EF4-FFF2-40B4-BE49-F238E27FC236}">
                <a16:creationId xmlns:a16="http://schemas.microsoft.com/office/drawing/2014/main" id="{7393D160-F9EE-E56C-2F0E-00FAAF805C7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F8F74B6-FA4B-1E06-D2F5-27A0C1286D4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95F4C91-7F4E-F2EA-55FE-5940213C2D60}"/>
              </a:ext>
            </a:extLst>
          </p:cNvPr>
          <p:cNvSpPr>
            <a:spLocks noGrp="1"/>
          </p:cNvSpPr>
          <p:nvPr>
            <p:ph type="dt" idx="1"/>
          </p:nvPr>
        </p:nvSpPr>
        <p:spPr/>
        <p:txBody>
          <a:bodyPr/>
          <a:lstStyle/>
          <a:p>
            <a:fld id="{386CE63F-9E7F-4C04-9D0D-FCA25A8E9E86}" type="datetime8">
              <a:rPr lang="en-US" smtClean="0"/>
              <a:t>4/8/25 11:31 PM</a:t>
            </a:fld>
            <a:endParaRPr lang="en-US"/>
          </a:p>
        </p:txBody>
      </p:sp>
      <p:sp>
        <p:nvSpPr>
          <p:cNvPr id="7" name="Slide Number Placeholder 6">
            <a:extLst>
              <a:ext uri="{FF2B5EF4-FFF2-40B4-BE49-F238E27FC236}">
                <a16:creationId xmlns:a16="http://schemas.microsoft.com/office/drawing/2014/main" id="{E4F1FA92-316A-7AF6-553C-A4A3E592DFE8}"/>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182395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7E9B5-110A-5BFB-DF78-C2E818731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8CA42-27A1-5F9A-610E-234C007AC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3E3B0-D182-AC5A-01E1-A2876B42A848}"/>
              </a:ext>
            </a:extLst>
          </p:cNvPr>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https://</a:t>
            </a:r>
            <a:r>
              <a:rPr lang="en-US" sz="1000" err="1">
                <a:latin typeface="Segoe UI" panose="020B0502040204020203" pitchFamily="34" charset="0"/>
                <a:cs typeface="Segoe UI" panose="020B0502040204020203" pitchFamily="34" charset="0"/>
              </a:rPr>
              <a:t>microsoft.github.io</a:t>
            </a:r>
            <a:r>
              <a:rPr lang="en-US" sz="1000">
                <a:latin typeface="Segoe UI" panose="020B0502040204020203" pitchFamily="34" charset="0"/>
                <a:cs typeface="Segoe UI" panose="020B0502040204020203" pitchFamily="34" charset="0"/>
              </a:rPr>
              <a:t>/build-your-first-agent-with-azure-ai-agent-service-workshop/lab-2-file_search/</a:t>
            </a:r>
          </a:p>
        </p:txBody>
      </p:sp>
      <p:sp>
        <p:nvSpPr>
          <p:cNvPr id="4" name="Header Placeholder 3">
            <a:extLst>
              <a:ext uri="{FF2B5EF4-FFF2-40B4-BE49-F238E27FC236}">
                <a16:creationId xmlns:a16="http://schemas.microsoft.com/office/drawing/2014/main" id="{EF2504A6-CD6A-CEEB-037C-336FCCB0394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8E850A4-F12C-32C8-08AB-808CA09EB57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405D9A-533A-481F-0B30-DA1B4A2D5B0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5D79812-5D37-7449-EA94-4053A9FDCC1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0041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6BE3E-64C4-D1ED-60F2-A295F6B73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34FC50-9FC5-0FA3-C25C-C823910C3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25A87-977D-74C7-9F3A-B49F64B92029}"/>
              </a:ext>
            </a:extLst>
          </p:cNvPr>
          <p:cNvSpPr>
            <a:spLocks noGrp="1"/>
          </p:cNvSpPr>
          <p:nvPr>
            <p:ph type="body" idx="1"/>
          </p:nvPr>
        </p:nvSpPr>
        <p:spPr/>
        <p:txBody>
          <a:bodyPr/>
          <a:lstStyle/>
          <a:p>
            <a:r>
              <a:rPr lang="en-US" sz="1000"/>
              <a:t>https://</a:t>
            </a:r>
            <a:r>
              <a:rPr lang="en-US" sz="1000" err="1"/>
              <a:t>microsoft.github.io</a:t>
            </a:r>
            <a:r>
              <a:rPr lang="en-US" sz="1000"/>
              <a:t>/build-your-first-agent-with-azure-ai-agent-service-workshop/lab-3-code_interpreter/</a:t>
            </a:r>
            <a:endParaRPr lang="en-US" sz="1000">
              <a:latin typeface="Segoe UI" panose="020B0502040204020203" pitchFamily="34" charset="0"/>
              <a:cs typeface="Segoe UI" panose="020B0502040204020203" pitchFamily="34" charset="0"/>
            </a:endParaRPr>
          </a:p>
        </p:txBody>
      </p:sp>
      <p:sp>
        <p:nvSpPr>
          <p:cNvPr id="4" name="Header Placeholder 3">
            <a:extLst>
              <a:ext uri="{FF2B5EF4-FFF2-40B4-BE49-F238E27FC236}">
                <a16:creationId xmlns:a16="http://schemas.microsoft.com/office/drawing/2014/main" id="{91C24F47-B1C8-2F6F-B1C2-7B9037F8E7F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E9204F5-9E97-1B95-3EAD-D2BA9A4CEF8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22BE1B-0804-9A5A-22B4-D201221BA17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5DE58B5-5C95-6A0D-5EBE-04DCC2F043A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56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3C6D5-DED5-1651-779B-14D15D747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67922-3CA6-4333-D672-8250795708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AFB0-2455-F200-C032-1FAB191E0F48}"/>
              </a:ext>
            </a:extLst>
          </p:cNvPr>
          <p:cNvSpPr>
            <a:spLocks noGrp="1"/>
          </p:cNvSpPr>
          <p:nvPr>
            <p:ph type="body" idx="1"/>
          </p:nvPr>
        </p:nvSpPr>
        <p:spPr/>
        <p:txBody>
          <a:bodyPr/>
          <a:lstStyle/>
          <a:p>
            <a:r>
              <a:rPr lang="en-US" sz="1000">
                <a:latin typeface="Segoe UI" panose="020B0502040204020203" pitchFamily="34" charset="0"/>
                <a:cs typeface="Segoe UI" panose="020B0502040204020203" pitchFamily="34" charset="0"/>
              </a:rPr>
              <a:t>https://</a:t>
            </a:r>
            <a:r>
              <a:rPr lang="en-US" sz="1000" err="1">
                <a:latin typeface="Segoe UI" panose="020B0502040204020203" pitchFamily="34" charset="0"/>
                <a:cs typeface="Segoe UI" panose="020B0502040204020203" pitchFamily="34" charset="0"/>
              </a:rPr>
              <a:t>microsoft.github.io</a:t>
            </a:r>
            <a:r>
              <a:rPr lang="en-US" sz="1000">
                <a:latin typeface="Segoe UI" panose="020B0502040204020203" pitchFamily="34" charset="0"/>
                <a:cs typeface="Segoe UI" panose="020B0502040204020203" pitchFamily="34" charset="0"/>
              </a:rPr>
              <a:t>/build-your-first-agent-with-azure-ai-agent-service-workshop/lab-6-bing_search/</a:t>
            </a:r>
          </a:p>
        </p:txBody>
      </p:sp>
      <p:sp>
        <p:nvSpPr>
          <p:cNvPr id="4" name="Header Placeholder 3">
            <a:extLst>
              <a:ext uri="{FF2B5EF4-FFF2-40B4-BE49-F238E27FC236}">
                <a16:creationId xmlns:a16="http://schemas.microsoft.com/office/drawing/2014/main" id="{5A78C34F-3ED4-196F-DEE4-66789E21695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15DCBC8-DDAE-12D1-DF54-132E51D4079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BBEA5D-59B0-DE2D-BB6A-16418437BED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11:31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DE7477-A397-A76C-2268-F4325120E7C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09287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42072B-2982-2825-6A2F-F05E44703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84F610-6C42-7D9C-6BD9-911CA1DBAF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F4E02E-DFE3-3B28-FFBE-A5680978289A}"/>
              </a:ext>
            </a:extLst>
          </p:cNvPr>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kern="1200">
              <a:solidFill>
                <a:srgbClr val="000000"/>
              </a:solidFill>
              <a:effectLst/>
              <a:latin typeface="Segoe UI" panose="020B0502040204020203" pitchFamily="34" charset="0"/>
              <a:ea typeface="+mn-ea"/>
              <a:cs typeface="Segoe UI" panose="020B0502040204020203" pitchFamily="34" charset="0"/>
            </a:endParaRPr>
          </a:p>
        </p:txBody>
      </p:sp>
      <p:sp>
        <p:nvSpPr>
          <p:cNvPr id="4" name="Slide Number Placeholder 3">
            <a:extLst>
              <a:ext uri="{FF2B5EF4-FFF2-40B4-BE49-F238E27FC236}">
                <a16:creationId xmlns:a16="http://schemas.microsoft.com/office/drawing/2014/main" id="{74482B4E-AF2E-5CB9-8A97-90CAD4E042C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07116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000"/>
              <a:t>We're an outdoor and hiking equipment company and sell online</a:t>
            </a:r>
          </a:p>
          <a:p>
            <a:pPr marL="171450" indent="-171450">
              <a:buFont typeface="Arial" panose="020B0604020202020204" pitchFamily="34" charset="0"/>
              <a:buChar char="•"/>
            </a:pPr>
            <a:r>
              <a:rPr lang="en-US" sz="1000"/>
              <a:t>We'll use the power of AI to analyze our sales data</a:t>
            </a:r>
            <a:endParaRPr lang="en-GB" sz="1000">
              <a:latin typeface="Segoe UI" panose="020B0502040204020203" pitchFamily="34" charset="0"/>
              <a:cs typeface="+mn-cs"/>
            </a:endParaRPr>
          </a:p>
          <a:p>
            <a:pPr marL="171450" indent="-171450">
              <a:buFont typeface="Arial" panose="020B0604020202020204" pitchFamily="34" charset="0"/>
              <a:buChar char="•"/>
            </a:pPr>
            <a:r>
              <a:rPr lang="en-GB" sz="1000">
                <a:latin typeface="Segoe UI"/>
                <a:cs typeface="Segoe UI"/>
              </a:rPr>
              <a:t>Reimaging a UX with GenAI that our sales team can use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4/8/25 11:31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841972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A60E67-0EA8-7852-C7A7-56C4A1021E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1E12D8-054A-0177-1EF6-41FAD290E7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1FD788-328A-2907-847C-D3334A75973A}"/>
              </a:ext>
            </a:extLst>
          </p:cNvPr>
          <p:cNvSpPr>
            <a:spLocks noGrp="1"/>
          </p:cNvSpPr>
          <p:nvPr>
            <p:ph type="body" idx="1"/>
          </p:nvPr>
        </p:nvSpPr>
        <p:spPr/>
        <p:txBody>
          <a:bodyPr/>
          <a:lstStyle/>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Keep it simple</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So, what </a:t>
            </a:r>
            <a:r>
              <a:rPr lang="en-US" sz="1000" b="1">
                <a:gradFill>
                  <a:gsLst>
                    <a:gs pos="100000">
                      <a:srgbClr val="49C5B1"/>
                    </a:gs>
                    <a:gs pos="0">
                      <a:srgbClr val="FFA38B"/>
                    </a:gs>
                    <a:gs pos="32000">
                      <a:srgbClr val="D59ED7"/>
                    </a:gs>
                    <a:gs pos="68000">
                      <a:srgbClr val="8DC8E8"/>
                    </a:gs>
                  </a:gsLst>
                  <a:path path="circle">
                    <a:fillToRect l="100000" t="100000"/>
                  </a:path>
                </a:gradFill>
                <a:latin typeface="+mj-lt"/>
              </a:rPr>
              <a:t>differentiates</a:t>
            </a:r>
            <a:r>
              <a:rPr lang="en-US" sz="1000">
                <a:gradFill>
                  <a:gsLst>
                    <a:gs pos="100000">
                      <a:srgbClr val="49C5B1"/>
                    </a:gs>
                    <a:gs pos="0">
                      <a:srgbClr val="FFA38B"/>
                    </a:gs>
                    <a:gs pos="32000">
                      <a:srgbClr val="D59ED7"/>
                    </a:gs>
                    <a:gs pos="68000">
                      <a:srgbClr val="8DC8E8"/>
                    </a:gs>
                  </a:gsLst>
                  <a:path path="circle">
                    <a:fillToRect l="100000" t="100000"/>
                  </a:path>
                </a:gradFill>
                <a:latin typeface="+mj-lt"/>
              </a:rPr>
              <a:t> AI conversations and Agents</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There are many definitions of an Agent</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This is the definition we’ve settled on.</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Simple as data analysis</a:t>
            </a:r>
          </a:p>
          <a:p>
            <a:pPr marL="107153" lvl="1" indent="0" algn="l">
              <a:buNone/>
            </a:pPr>
            <a:r>
              <a:rPr lang="en-US" sz="1000">
                <a:gradFill>
                  <a:gsLst>
                    <a:gs pos="100000">
                      <a:srgbClr val="49C5B1"/>
                    </a:gs>
                    <a:gs pos="0">
                      <a:srgbClr val="FFA38B"/>
                    </a:gs>
                    <a:gs pos="32000">
                      <a:srgbClr val="D59ED7"/>
                    </a:gs>
                    <a:gs pos="68000">
                      <a:srgbClr val="8DC8E8"/>
                    </a:gs>
                  </a:gsLst>
                  <a:path path="circle">
                    <a:fillToRect l="100000" t="100000"/>
                  </a:path>
                </a:gradFill>
                <a:latin typeface="+mj-lt"/>
              </a:rPr>
              <a:t>Complex as onboarding a new hire</a:t>
            </a:r>
          </a:p>
          <a:p>
            <a:pPr lvl="1" algn="l"/>
            <a:endParaRPr lang="en-US" sz="1000">
              <a:gradFill>
                <a:gsLst>
                  <a:gs pos="100000">
                    <a:srgbClr val="49C5B1"/>
                  </a:gs>
                  <a:gs pos="0">
                    <a:srgbClr val="FFA38B"/>
                  </a:gs>
                  <a:gs pos="32000">
                    <a:srgbClr val="D59ED7"/>
                  </a:gs>
                  <a:gs pos="68000">
                    <a:srgbClr val="8DC8E8"/>
                  </a:gs>
                </a:gsLst>
                <a:path path="circle">
                  <a:fillToRect l="100000" t="100000"/>
                </a:path>
              </a:gradFill>
              <a:latin typeface="+mj-lt"/>
            </a:endParaRPr>
          </a:p>
          <a:p>
            <a:pPr marL="107153" lvl="1" indent="0" algn="l">
              <a:buNone/>
            </a:pPr>
            <a:r>
              <a:rPr lang="en-US" sz="1000" b="1">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a:p>
            <a:pPr algn="l"/>
            <a:endParaRPr lang="en-US" sz="1000">
              <a:gradFill>
                <a:gsLst>
                  <a:gs pos="100000">
                    <a:srgbClr val="49C5B1"/>
                  </a:gs>
                  <a:gs pos="0">
                    <a:srgbClr val="FFA38B"/>
                  </a:gs>
                  <a:gs pos="32000">
                    <a:srgbClr val="D59ED7"/>
                  </a:gs>
                  <a:gs pos="68000">
                    <a:srgbClr val="8DC8E8"/>
                  </a:gs>
                </a:gsLst>
                <a:path path="circle">
                  <a:fillToRect l="100000" t="100000"/>
                </a:path>
              </a:gradFill>
              <a:latin typeface="+mj-lt"/>
            </a:endParaRPr>
          </a:p>
        </p:txBody>
      </p:sp>
      <p:sp>
        <p:nvSpPr>
          <p:cNvPr id="4" name="Header Placeholder 3">
            <a:extLst>
              <a:ext uri="{FF2B5EF4-FFF2-40B4-BE49-F238E27FC236}">
                <a16:creationId xmlns:a16="http://schemas.microsoft.com/office/drawing/2014/main" id="{59B9CDCE-A843-0766-4176-18DCFB5A6ED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A0D24FF3-B0A0-A98E-C11F-D53AEB333A4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0754F0-8AC6-87A7-534E-8BCE515E56E7}"/>
              </a:ext>
            </a:extLst>
          </p:cNvPr>
          <p:cNvSpPr>
            <a:spLocks noGrp="1"/>
          </p:cNvSpPr>
          <p:nvPr>
            <p:ph type="dt" idx="12"/>
          </p:nvPr>
        </p:nvSpPr>
        <p:spPr/>
        <p:txBody>
          <a:bodyPr/>
          <a:lstStyle/>
          <a:p>
            <a:fld id="{9427A7F7-BB1E-479D-AFAA-B52F4D0C99F2}" type="datetime8">
              <a:rPr lang="en-US" smtClean="0"/>
              <a:t>4/8/25 11:31 PM</a:t>
            </a:fld>
            <a:endParaRPr lang="en-US"/>
          </a:p>
        </p:txBody>
      </p:sp>
      <p:sp>
        <p:nvSpPr>
          <p:cNvPr id="7" name="Slide Number Placeholder 6">
            <a:extLst>
              <a:ext uri="{FF2B5EF4-FFF2-40B4-BE49-F238E27FC236}">
                <a16:creationId xmlns:a16="http://schemas.microsoft.com/office/drawing/2014/main" id="{928F254B-6925-526A-AAF3-88C5A85A7F51}"/>
              </a:ext>
            </a:extLst>
          </p:cNvPr>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7933082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E4F1C-D780-1B3F-8A90-E37DCC027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D8D49-F4F6-FCA9-9C7C-EDFD9C630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07307-4A73-5F2D-4494-0B1B3169F776}"/>
              </a:ext>
            </a:extLst>
          </p:cNvPr>
          <p:cNvSpPr>
            <a:spLocks noGrp="1"/>
          </p:cNvSpPr>
          <p:nvPr>
            <p:ph type="body" idx="1"/>
          </p:nvPr>
        </p:nvSpPr>
        <p:spPr/>
        <p:txBody>
          <a:bodyPr/>
          <a:lstStyle/>
          <a:p>
            <a:r>
              <a:rPr lang="en-US" sz="1000"/>
              <a:t>In short, an agent should be able to accomplish 3 things:</a:t>
            </a:r>
          </a:p>
          <a:p>
            <a:pPr marL="171450" indent="-171450">
              <a:buFontTx/>
              <a:buChar char="-"/>
            </a:pPr>
            <a:r>
              <a:rPr lang="en-US" sz="1000" baseline="0">
                <a:solidFill>
                  <a:schemeClr val="tx1"/>
                </a:solidFill>
              </a:rPr>
              <a:t>Reason over a provided business process</a:t>
            </a:r>
          </a:p>
          <a:p>
            <a:pPr marL="171450" indent="-171450">
              <a:buFontTx/>
              <a:buChar char="-"/>
            </a:pPr>
            <a:r>
              <a:rPr lang="en-US" sz="1000" baseline="0">
                <a:solidFill>
                  <a:schemeClr val="tx1"/>
                </a:solidFill>
              </a:rPr>
              <a:t>Integrate with data sources for context</a:t>
            </a:r>
          </a:p>
          <a:p>
            <a:pPr marL="171450" marR="0" lvl="0" indent="-171450" algn="l" defTabSz="914367" rtl="0" eaLnBrk="1" fontAlgn="auto" latinLnBrk="0" hangingPunct="1">
              <a:lnSpc>
                <a:spcPct val="90000"/>
              </a:lnSpc>
              <a:spcBef>
                <a:spcPts val="0"/>
              </a:spcBef>
              <a:spcAft>
                <a:spcPts val="333"/>
              </a:spcAft>
              <a:buClrTx/>
              <a:buSzTx/>
              <a:buFontTx/>
              <a:buChar char="-"/>
              <a:tabLst/>
              <a:defRPr/>
            </a:pPr>
            <a:r>
              <a:rPr lang="en-US" sz="1000" baseline="0">
                <a:solidFill>
                  <a:schemeClr val="tx1"/>
                </a:solidFill>
              </a:rPr>
              <a:t>Orchestrates a process towards achieving a goal by performing actions</a:t>
            </a:r>
          </a:p>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sz="1000">
              <a:solidFill>
                <a:schemeClr val="tx1"/>
              </a:solidFill>
            </a:endParaRPr>
          </a:p>
          <a:p>
            <a:r>
              <a:rPr lang="en-US" sz="1000"/>
              <a:t>An LLM-based agent is a framework that sits above one or more models that allows you to do complex long running tasks and that can take action on your behalf.</a:t>
            </a:r>
          </a:p>
        </p:txBody>
      </p:sp>
      <p:sp>
        <p:nvSpPr>
          <p:cNvPr id="4" name="Header Placeholder 3">
            <a:extLst>
              <a:ext uri="{FF2B5EF4-FFF2-40B4-BE49-F238E27FC236}">
                <a16:creationId xmlns:a16="http://schemas.microsoft.com/office/drawing/2014/main" id="{16ED0AFE-A322-457B-AA9F-76F1BAD024E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560D993-8449-931D-F021-31E59E1051D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FCAF8D0-5D89-BB46-5E58-A531B29D24A2}"/>
              </a:ext>
            </a:extLst>
          </p:cNvPr>
          <p:cNvSpPr>
            <a:spLocks noGrp="1"/>
          </p:cNvSpPr>
          <p:nvPr>
            <p:ph type="dt" idx="12"/>
          </p:nvPr>
        </p:nvSpPr>
        <p:spPr/>
        <p:txBody>
          <a:bodyPr/>
          <a:lstStyle/>
          <a:p>
            <a:fld id="{9427A7F7-BB1E-479D-AFAA-B52F4D0C99F2}" type="datetime8">
              <a:rPr lang="en-US" smtClean="0"/>
              <a:t>4/8/25 11:31 PM</a:t>
            </a:fld>
            <a:endParaRPr lang="en-US"/>
          </a:p>
        </p:txBody>
      </p:sp>
      <p:sp>
        <p:nvSpPr>
          <p:cNvPr id="7" name="Slide Number Placeholder 6">
            <a:extLst>
              <a:ext uri="{FF2B5EF4-FFF2-40B4-BE49-F238E27FC236}">
                <a16:creationId xmlns:a16="http://schemas.microsoft.com/office/drawing/2014/main" id="{8E596DF0-DB05-F134-9BEA-C52451E282B8}"/>
              </a:ext>
            </a:extLst>
          </p:cNvPr>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0812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What’s interesting</a:t>
            </a:r>
          </a:p>
          <a:p>
            <a:pPr marL="384432" lvl="1"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NLP</a:t>
            </a:r>
          </a:p>
          <a:p>
            <a:pPr marL="384432" lvl="1"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Dynamic SQL Generation</a:t>
            </a:r>
          </a:p>
          <a:p>
            <a:pPr marL="384432" lvl="1"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Orchestration</a:t>
            </a:r>
          </a:p>
          <a:p>
            <a:pPr marL="384432" lvl="1"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Integration </a:t>
            </a:r>
          </a:p>
          <a:p>
            <a:pPr marL="384432" lvl="1"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lvl="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Emphasis</a:t>
            </a:r>
          </a:p>
          <a:p>
            <a:pPr marL="384432" lvl="1" indent="-171450" algn="l">
              <a:buFont typeface="Arial" panose="020B0604020202020204" pitchFamily="34" charset="0"/>
              <a:buChar char="•"/>
            </a:pPr>
            <a:r>
              <a:rPr lang="en-US" sz="1000" b="1">
                <a:latin typeface="Segoe UI" panose="020B0502040204020203" pitchFamily="34" charset="0"/>
                <a:cs typeface="Segoe UI" panose="020B0502040204020203" pitchFamily="34" charset="0"/>
              </a:rPr>
              <a:t>Read only database</a:t>
            </a:r>
          </a:p>
          <a:p>
            <a:pPr marL="384432" marR="0" lvl="1"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1000" b="1">
                <a:latin typeface="Segoe UI" panose="020B0502040204020203" pitchFamily="34" charset="0"/>
                <a:cs typeface="Segoe UI" panose="020B0502040204020203" pitchFamily="34" charset="0"/>
              </a:rPr>
              <a:t>Simplify</a:t>
            </a:r>
            <a:r>
              <a:rPr lang="en-US" sz="1000">
                <a:latin typeface="Segoe UI" panose="020B0502040204020203" pitchFamily="34" charset="0"/>
                <a:cs typeface="Segoe UI" panose="020B0502040204020203" pitchFamily="34" charset="0"/>
              </a:rPr>
              <a:t> data structures for be user query friendly</a:t>
            </a:r>
          </a:p>
          <a:p>
            <a:pPr marL="499521" lvl="2" indent="-171450" algn="l">
              <a:buFont typeface="Arial" panose="020B0604020202020204" pitchFamily="34" charset="0"/>
              <a:buChar char="•"/>
            </a:pPr>
            <a:r>
              <a:rPr lang="en-US" sz="1000" b="1">
                <a:latin typeface="Segoe UI" panose="020B0502040204020203" pitchFamily="34" charset="0"/>
                <a:cs typeface="Segoe UI" panose="020B0502040204020203" pitchFamily="34" charset="0"/>
              </a:rPr>
              <a:t>ETL</a:t>
            </a:r>
            <a:r>
              <a:rPr lang="en-US" sz="1000">
                <a:latin typeface="Segoe UI" panose="020B0502040204020203" pitchFamily="34" charset="0"/>
                <a:cs typeface="Segoe UI" panose="020B0502040204020203" pitchFamily="34" charset="0"/>
              </a:rPr>
              <a:t> (extract transform and load) from production systems to a data warehouse for data analysis</a:t>
            </a:r>
          </a:p>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In traditional app dev </a:t>
            </a:r>
            <a:r>
              <a:rPr lang="en-US" sz="1000" b="1">
                <a:latin typeface="Segoe UI" panose="020B0502040204020203" pitchFamily="34" charset="0"/>
                <a:cs typeface="Segoe UI" panose="020B0502040204020203" pitchFamily="34" charset="0"/>
              </a:rPr>
              <a:t>I’d be responsible for the logic </a:t>
            </a:r>
            <a:r>
              <a:rPr lang="en-US" sz="1000">
                <a:latin typeface="Segoe UI" panose="020B0502040204020203" pitchFamily="34" charset="0"/>
                <a:cs typeface="Segoe UI" panose="020B0502040204020203" pitchFamily="34" charset="0"/>
              </a:rPr>
              <a:t>and flow of the app, but in a LLM app I’m </a:t>
            </a:r>
            <a:r>
              <a:rPr lang="en-US" sz="1000" b="1">
                <a:latin typeface="Segoe UI" panose="020B0502040204020203" pitchFamily="34" charset="0"/>
                <a:cs typeface="Segoe UI" panose="020B0502040204020203" pitchFamily="34" charset="0"/>
              </a:rPr>
              <a:t>delegating</a:t>
            </a:r>
            <a:r>
              <a:rPr lang="en-US" sz="1000">
                <a:latin typeface="Segoe UI" panose="020B0502040204020203" pitchFamily="34" charset="0"/>
                <a:cs typeface="Segoe UI" panose="020B0502040204020203" pitchFamily="34" charset="0"/>
              </a:rPr>
              <a:t> that flow to the LLM.</a:t>
            </a: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I’ve </a:t>
            </a:r>
            <a:r>
              <a:rPr lang="en-US" sz="1000" b="1">
                <a:latin typeface="Segoe UI" panose="020B0502040204020203" pitchFamily="34" charset="0"/>
                <a:cs typeface="Segoe UI" panose="020B0502040204020203" pitchFamily="34" charset="0"/>
              </a:rPr>
              <a:t>defined how I want the app to behave with a meta prompt and metadata</a:t>
            </a: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Provided the LLM with a series of </a:t>
            </a:r>
            <a:r>
              <a:rPr lang="en-US" sz="1000" b="1">
                <a:latin typeface="Segoe UI" panose="020B0502040204020203" pitchFamily="34" charset="0"/>
                <a:cs typeface="Segoe UI" panose="020B0502040204020203" pitchFamily="34" charset="0"/>
              </a:rPr>
              <a:t>tools</a:t>
            </a:r>
            <a:r>
              <a:rPr lang="en-US" sz="1000">
                <a:latin typeface="Segoe UI" panose="020B0502040204020203" pitchFamily="34" charset="0"/>
                <a:cs typeface="Segoe UI" panose="020B0502040204020203" pitchFamily="34" charset="0"/>
              </a:rPr>
              <a:t> that it uses to </a:t>
            </a:r>
            <a:r>
              <a:rPr lang="en-US" sz="1000" b="1">
                <a:latin typeface="Segoe UI" panose="020B0502040204020203" pitchFamily="34" charset="0"/>
                <a:cs typeface="Segoe UI" panose="020B0502040204020203" pitchFamily="34" charset="0"/>
              </a:rPr>
              <a:t>integrate</a:t>
            </a:r>
            <a:r>
              <a:rPr lang="en-US" sz="1000">
                <a:latin typeface="Segoe UI" panose="020B0502040204020203" pitchFamily="34" charset="0"/>
                <a:cs typeface="Segoe UI" panose="020B0502040204020203" pitchFamily="34" charset="0"/>
              </a:rPr>
              <a:t> with existing data sources to provide </a:t>
            </a:r>
            <a:r>
              <a:rPr lang="en-US" sz="1000" b="1">
                <a:latin typeface="Segoe UI" panose="020B0502040204020203" pitchFamily="34" charset="0"/>
                <a:cs typeface="Segoe UI" panose="020B0502040204020203" pitchFamily="34" charset="0"/>
              </a:rPr>
              <a:t>context</a:t>
            </a:r>
            <a:r>
              <a:rPr lang="en-US" sz="1000">
                <a:latin typeface="Segoe UI" panose="020B0502040204020203" pitchFamily="34" charset="0"/>
                <a:cs typeface="Segoe UI" panose="020B0502040204020203" pitchFamily="34" charset="0"/>
              </a:rPr>
              <a:t> to the LLM.</a:t>
            </a: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There are some interesting consequences testing, quality, safety, there is a lot if </a:t>
            </a:r>
            <a:r>
              <a:rPr lang="en-US" sz="1000" b="1">
                <a:latin typeface="Segoe UI" panose="020B0502040204020203" pitchFamily="34" charset="0"/>
                <a:cs typeface="Segoe UI" panose="020B0502040204020203" pitchFamily="34" charset="0"/>
              </a:rPr>
              <a:t>research</a:t>
            </a:r>
            <a:r>
              <a:rPr lang="en-US" sz="1000">
                <a:latin typeface="Segoe UI" panose="020B0502040204020203" pitchFamily="34" charset="0"/>
                <a:cs typeface="Segoe UI" panose="020B0502040204020203" pitchFamily="34" charset="0"/>
              </a:rPr>
              <a:t> into solving those problems.</a:t>
            </a: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This is not for all styles of apps – for example </a:t>
            </a:r>
            <a:r>
              <a:rPr lang="en-US" sz="1000" b="1">
                <a:latin typeface="Segoe UI" panose="020B0502040204020203" pitchFamily="34" charset="0"/>
                <a:cs typeface="Segoe UI" panose="020B0502040204020203" pitchFamily="34" charset="0"/>
              </a:rPr>
              <a:t>banking transaction processing systems</a:t>
            </a:r>
            <a:r>
              <a:rPr lang="en-US" sz="1000">
                <a:latin typeface="Segoe UI" panose="020B0502040204020203" pitchFamily="34" charset="0"/>
                <a:cs typeface="Segoe UI" panose="020B0502040204020203" pitchFamily="34" charset="0"/>
              </a:rPr>
              <a:t>.</a:t>
            </a:r>
          </a:p>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https://avzj7zb4r6vc6y-ca.bluegrass-e97bed3c.swedencentral.azurecontainerapps.io/sales/ </a:t>
            </a: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https://azure-</a:t>
            </a:r>
            <a:r>
              <a:rPr lang="en-US" sz="1000" err="1">
                <a:latin typeface="Segoe UI" panose="020B0502040204020203" pitchFamily="34" charset="0"/>
                <a:cs typeface="Segoe UI" panose="020B0502040204020203" pitchFamily="34" charset="0"/>
              </a:rPr>
              <a:t>samples.github.io</a:t>
            </a:r>
            <a:r>
              <a:rPr lang="en-US" sz="1000">
                <a:latin typeface="Segoe UI" panose="020B0502040204020203" pitchFamily="34" charset="0"/>
                <a:cs typeface="Segoe UI" panose="020B0502040204020203" pitchFamily="34" charset="0"/>
              </a:rPr>
              <a:t>/contoso-sales-azure-</a:t>
            </a:r>
            <a:r>
              <a:rPr lang="en-US" sz="1000" err="1">
                <a:latin typeface="Segoe UI" panose="020B0502040204020203" pitchFamily="34" charset="0"/>
                <a:cs typeface="Segoe UI" panose="020B0502040204020203" pitchFamily="34" charset="0"/>
              </a:rPr>
              <a:t>openai</a:t>
            </a:r>
            <a:r>
              <a:rPr lang="en-US" sz="1000">
                <a:latin typeface="Segoe UI" panose="020B0502040204020203" pitchFamily="34" charset="0"/>
                <a:cs typeface="Segoe UI" panose="020B0502040204020203" pitchFamily="34" charset="0"/>
              </a:rPr>
              <a:t>-assistants-</a:t>
            </a:r>
            <a:r>
              <a:rPr lang="en-US" sz="1000" err="1">
                <a:latin typeface="Segoe UI" panose="020B0502040204020203" pitchFamily="34" charset="0"/>
                <a:cs typeface="Segoe UI" panose="020B0502040204020203" pitchFamily="34" charset="0"/>
              </a:rPr>
              <a:t>api</a:t>
            </a:r>
            <a:r>
              <a:rPr lang="en-US" sz="1000">
                <a:latin typeface="Segoe UI" panose="020B0502040204020203" pitchFamily="34" charset="0"/>
                <a:cs typeface="Segoe UI" panose="020B0502040204020203" pitchFamily="34" charset="0"/>
              </a:rPr>
              <a:t>/conversation/</a:t>
            </a:r>
          </a:p>
          <a:p>
            <a:pPr algn="l"/>
            <a:endParaRPr lang="en-US" sz="1000">
              <a:latin typeface="Segoe UI" panose="020B0502040204020203" pitchFamily="34" charset="0"/>
              <a:cs typeface="Segoe UI" panose="020B0502040204020203" pitchFamily="34" charset="0"/>
            </a:endParaRPr>
          </a:p>
          <a:p>
            <a:pPr algn="l"/>
            <a:r>
              <a:rPr lang="en-US" sz="1000">
                <a:latin typeface="Segoe UI" panose="020B0502040204020203" pitchFamily="34" charset="0"/>
                <a:cs typeface="Segoe UI" panose="020B0502040204020203" pitchFamily="34" charset="0"/>
              </a:rPr>
              <a:t>The app I am going to show you is </a:t>
            </a:r>
            <a:r>
              <a:rPr lang="en-US" sz="1000" b="0" i="0">
                <a:effectLst/>
                <a:latin typeface="Segoe UI" panose="020B0502040204020203" pitchFamily="34" charset="0"/>
                <a:cs typeface="Segoe UI" panose="020B0502040204020203" pitchFamily="34" charset="0"/>
              </a:rPr>
              <a:t>a conversational agent that can answer questions about sales data, generate charts, and create Excel files for further analysis.</a:t>
            </a:r>
          </a:p>
          <a:p>
            <a:pPr algn="l"/>
            <a:r>
              <a:rPr lang="en-US" sz="1000" b="0" i="0">
                <a:effectLst/>
                <a:latin typeface="Segoe UI" panose="020B0502040204020203" pitchFamily="34" charset="0"/>
                <a:cs typeface="Segoe UI" panose="020B0502040204020203" pitchFamily="34" charset="0"/>
              </a:rPr>
              <a:t>The app is built with </a:t>
            </a:r>
            <a:r>
              <a:rPr lang="en-US" sz="1000" b="0" i="0" u="none" strike="noStrike">
                <a:effectLst/>
                <a:latin typeface="Segoe UI" panose="020B0502040204020203" pitchFamily="34" charset="0"/>
                <a:cs typeface="Segoe UI" panose="020B0502040204020203" pitchFamily="34" charset="0"/>
                <a:hlinkClick r:id="rId3"/>
              </a:rPr>
              <a:t>Azure OpenAI GPT-4o</a:t>
            </a:r>
            <a:r>
              <a:rPr lang="en-US" sz="1000" b="0" i="0">
                <a:effectLst/>
                <a:latin typeface="Segoe UI" panose="020B0502040204020203" pitchFamily="34" charset="0"/>
                <a:cs typeface="Segoe UI" panose="020B0502040204020203" pitchFamily="34" charset="0"/>
              </a:rPr>
              <a:t> , the </a:t>
            </a:r>
            <a:r>
              <a:rPr lang="en-US" sz="1000" b="0" i="0" u="none" strike="noStrike">
                <a:effectLst/>
                <a:latin typeface="Segoe UI" panose="020B0502040204020203" pitchFamily="34" charset="0"/>
                <a:cs typeface="Segoe UI" panose="020B0502040204020203" pitchFamily="34" charset="0"/>
                <a:hlinkClick r:id="rId4"/>
              </a:rPr>
              <a:t>Azure AI Agent Service</a:t>
            </a:r>
            <a:r>
              <a:rPr lang="en-US" sz="1000" b="0" i="0">
                <a:effectLst/>
                <a:latin typeface="Segoe UI" panose="020B0502040204020203" pitchFamily="34" charset="0"/>
                <a:cs typeface="Segoe UI" panose="020B0502040204020203" pitchFamily="34" charset="0"/>
              </a:rPr>
              <a:t> and the </a:t>
            </a:r>
            <a:r>
              <a:rPr lang="en-US" sz="1000" b="0" i="0" u="none" strike="noStrike">
                <a:effectLst/>
                <a:latin typeface="Segoe UI" panose="020B0502040204020203" pitchFamily="34" charset="0"/>
                <a:cs typeface="Segoe UI" panose="020B0502040204020203" pitchFamily="34" charset="0"/>
                <a:hlinkClick r:id="rId5"/>
              </a:rPr>
              <a:t>Chainlit</a:t>
            </a:r>
            <a:r>
              <a:rPr lang="en-US" sz="1000" b="0" i="0">
                <a:effectLst/>
                <a:latin typeface="Segoe UI" panose="020B0502040204020203" pitchFamily="34" charset="0"/>
                <a:cs typeface="Segoe UI" panose="020B0502040204020203" pitchFamily="34" charset="0"/>
              </a:rPr>
              <a:t> Conversational AI web framework to enable this UI.</a:t>
            </a:r>
          </a:p>
          <a:p>
            <a:pPr algn="l"/>
            <a:r>
              <a:rPr lang="en-US" sz="1000" b="0" i="0">
                <a:effectLst/>
                <a:latin typeface="Segoe UI" panose="020B0502040204020203" pitchFamily="34" charset="0"/>
                <a:cs typeface="Segoe UI" panose="020B0502040204020203" pitchFamily="34" charset="0"/>
              </a:rPr>
              <a:t>The app uses a read-only SQLite Contoso Sales Database with 40,000 rows of synthetic data. When the app starts, it reads the sales database schema, product categories, product types, and reporting years, then adds this info to the Azure AI Agent Service instruction context.</a:t>
            </a:r>
          </a:p>
          <a:p>
            <a:pPr algn="l"/>
            <a:r>
              <a:rPr lang="en-US" sz="1000" b="0" i="0">
                <a:effectLst/>
                <a:latin typeface="Segoe UI" panose="020B0502040204020203" pitchFamily="34" charset="0"/>
                <a:cs typeface="Segoe UI" panose="020B0502040204020203" pitchFamily="34" charset="0"/>
              </a:rPr>
              <a:t>The Contoso Sales Agent app is deployed to Azure using Azure Container Apps. The app is fully asynchronous, uses the </a:t>
            </a:r>
            <a:r>
              <a:rPr lang="en-US" sz="1000" b="0" i="0" err="1">
                <a:effectLst/>
                <a:latin typeface="Segoe UI" panose="020B0502040204020203" pitchFamily="34" charset="0"/>
                <a:cs typeface="Segoe UI" panose="020B0502040204020203" pitchFamily="34" charset="0"/>
              </a:rPr>
              <a:t>FastAPI</a:t>
            </a:r>
            <a:r>
              <a:rPr lang="en-US" sz="1000" b="0" i="0">
                <a:effectLst/>
                <a:latin typeface="Segoe UI" panose="020B0502040204020203" pitchFamily="34" charset="0"/>
                <a:cs typeface="Segoe UI" panose="020B0502040204020203" pitchFamily="34" charset="0"/>
              </a:rPr>
              <a:t> framework, and streams all responses to users in real-time.</a:t>
            </a:r>
          </a:p>
          <a:p>
            <a:pPr algn="l"/>
            <a:endParaRPr lang="en-US" sz="1000" b="0" i="0">
              <a:effectLst/>
              <a:latin typeface="Segoe UI" panose="020B0502040204020203" pitchFamily="34" charset="0"/>
              <a:cs typeface="Segoe UI" panose="020B0502040204020203" pitchFamily="34" charset="0"/>
            </a:endParaRPr>
          </a:p>
          <a:p>
            <a:pPr algn="l"/>
            <a:r>
              <a:rPr lang="en-US" sz="1000" b="0" i="0">
                <a:effectLst/>
                <a:latin typeface="Segoe UI" panose="020B0502040204020203" pitchFamily="34" charset="0"/>
                <a:cs typeface="Segoe UI" panose="020B0502040204020203" pitchFamily="34" charset="0"/>
              </a:rPr>
              <a:t>1. As you can see, there are some prompt starters in the center of the window. So, let’s start by selecting one of those and especially the ‘Help’ starter to understand how the agent can helps us. </a:t>
            </a:r>
          </a:p>
          <a:p>
            <a:pPr algn="l"/>
            <a:r>
              <a:rPr lang="en-US" sz="1000" b="0" i="0">
                <a:effectLst/>
                <a:latin typeface="Segoe UI" panose="020B0502040204020203" pitchFamily="34" charset="0"/>
                <a:cs typeface="Segoe UI" panose="020B0502040204020203" pitchFamily="34" charset="0"/>
              </a:rPr>
              <a:t>2. Now, let’s try with a prompt specific for the financial use case. </a:t>
            </a:r>
            <a:r>
              <a:rPr lang="en-US" sz="1000" b="1" i="0">
                <a:effectLst/>
                <a:latin typeface="Segoe UI" panose="020B0502040204020203" pitchFamily="34" charset="0"/>
                <a:cs typeface="Segoe UI" panose="020B0502040204020203" pitchFamily="34" charset="0"/>
              </a:rPr>
              <a:t>Create a vivid pie chart of sales by region.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0" i="0">
                <a:effectLst/>
                <a:latin typeface="Segoe UI" panose="020B0502040204020203" pitchFamily="34" charset="0"/>
                <a:cs typeface="Segoe UI" panose="020B0502040204020203" pitchFamily="34" charset="0"/>
              </a:rPr>
              <a:t>The LLM will first select the tool to use to address the user request, among the pre-defined tools configured when setting up the agent. So it will pick the </a:t>
            </a:r>
            <a:r>
              <a:rPr lang="en-US" sz="1000" b="0" i="0" err="1">
                <a:effectLst/>
                <a:latin typeface="Segoe UI" panose="020B0502040204020203" pitchFamily="34" charset="0"/>
                <a:cs typeface="Segoe UI" panose="020B0502040204020203" pitchFamily="34" charset="0"/>
              </a:rPr>
              <a:t>ask_database</a:t>
            </a:r>
            <a:r>
              <a:rPr lang="en-US" sz="1000" b="0" i="0">
                <a:effectLst/>
                <a:latin typeface="Segoe UI" panose="020B0502040204020203" pitchFamily="34" charset="0"/>
                <a:cs typeface="Segoe UI" panose="020B0502040204020203" pitchFamily="34" charset="0"/>
              </a:rPr>
              <a:t> function and generate a SQL query to use as parameter. It will then call the </a:t>
            </a:r>
            <a:r>
              <a:rPr lang="en-US" sz="1000" b="1" err="1">
                <a:solidFill>
                  <a:srgbClr val="AA3731"/>
                </a:solidFill>
                <a:effectLst/>
                <a:latin typeface="Segoe UI" panose="020B0502040204020203" pitchFamily="34" charset="0"/>
                <a:cs typeface="Segoe UI" panose="020B0502040204020203" pitchFamily="34" charset="0"/>
              </a:rPr>
              <a:t>fetch_sales_data_using_sqlite_query</a:t>
            </a:r>
            <a:endParaRPr lang="en-US" sz="1000" b="0">
              <a:solidFill>
                <a:srgbClr val="333333"/>
              </a:solidFill>
              <a:effectLst/>
              <a:latin typeface="Segoe UI" panose="020B0502040204020203" pitchFamily="34" charset="0"/>
              <a:cs typeface="Segoe UI" panose="020B0502040204020203" pitchFamily="34" charset="0"/>
            </a:endParaRPr>
          </a:p>
          <a:p>
            <a:pPr algn="l"/>
            <a:r>
              <a:rPr lang="en-US" sz="1000" b="0" i="0">
                <a:effectLst/>
                <a:latin typeface="Segoe UI" panose="020B0502040204020203" pitchFamily="34" charset="0"/>
                <a:cs typeface="Segoe UI" panose="020B0502040204020203" pitchFamily="34" charset="0"/>
              </a:rPr>
              <a:t>function to execute the query and return the results that you can see printed here. After that, the LLM will generate Python code to create a pie chart based on the query results and will execute it inside a Python sandbox enabled by the code interpreter tool.</a:t>
            </a:r>
          </a:p>
          <a:p>
            <a:pPr algn="l">
              <a:buFont typeface="+mj-lt"/>
              <a:buNone/>
            </a:pPr>
            <a:r>
              <a:rPr lang="en-US" sz="1000" b="0" i="0">
                <a:effectLst/>
                <a:latin typeface="Segoe UI" panose="020B0502040204020203" pitchFamily="34" charset="0"/>
                <a:cs typeface="Segoe UI" panose="020B0502040204020203" pitchFamily="34" charset="0"/>
              </a:rPr>
              <a:t>3. Next, we'll ask about beginner-friendly tents. Submit the prompt: </a:t>
            </a:r>
            <a:r>
              <a:rPr lang="en-US" sz="1000" b="1" i="0">
                <a:effectLst/>
                <a:latin typeface="Segoe UI" panose="020B0502040204020203" pitchFamily="34" charset="0"/>
                <a:cs typeface="Segoe UI" panose="020B0502040204020203" pitchFamily="34" charset="0"/>
              </a:rPr>
              <a:t>What beginner-friendly tents does Contoso sell?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1" i="0">
                <a:effectLst/>
                <a:latin typeface="Segoe UI" panose="020B0502040204020203" pitchFamily="34" charset="0"/>
                <a:cs typeface="Segoe UI" panose="020B0502040204020203" pitchFamily="34" charset="0"/>
              </a:rPr>
              <a:t>    </a:t>
            </a:r>
            <a:r>
              <a:rPr lang="en-US" sz="1000" b="0" i="0">
                <a:effectLst/>
                <a:latin typeface="Segoe UI" panose="020B0502040204020203" pitchFamily="34" charset="0"/>
                <a:cs typeface="Segoe UI" panose="020B0502040204020203" pitchFamily="34" charset="0"/>
              </a:rPr>
              <a:t>The sales database has limited knowledge of the products as the focus of the database is sales data, so the LLM is not really able to help here.</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4. Then, we'll going to upload a Contoso Tents Datasheet to the Agent chat. This will allow the agent to provide more detailed information about the tents. The AI Agent Service will vectorize the PDF and store the data in a vector store and the LLM will be able to access the data using hybrid (semantic and keyword) queries.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Resubmit question: </a:t>
            </a:r>
            <a:r>
              <a:rPr lang="en-US" sz="1000" b="1" i="0">
                <a:effectLst/>
                <a:latin typeface="Segoe UI" panose="020B0502040204020203" pitchFamily="34" charset="0"/>
                <a:cs typeface="Segoe UI" panose="020B0502040204020203" pitchFamily="34" charset="0"/>
              </a:rPr>
              <a:t>What beginner-friendly tents does Contoso sell?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Now the agent has access to the tent data through a tool called File Search and can provide more detailed information.</a:t>
            </a:r>
          </a:p>
          <a:p>
            <a:pPr algn="l">
              <a:buFont typeface="+mj-lt"/>
              <a:buNone/>
            </a:pPr>
            <a:r>
              <a:rPr lang="en-US" sz="1000" b="0" i="0">
                <a:effectLst/>
                <a:latin typeface="Segoe UI" panose="020B0502040204020203" pitchFamily="34" charset="0"/>
                <a:cs typeface="Segoe UI" panose="020B0502040204020203" pitchFamily="34" charset="0"/>
              </a:rPr>
              <a:t>5. Now, we're going to combine the data from the sales database and the tent datasheet to provide a more detailed analysis.</a:t>
            </a:r>
          </a:p>
          <a:p>
            <a:pPr algn="l"/>
            <a:r>
              <a:rPr lang="en-US" sz="1000" b="0" i="0">
                <a:effectLst/>
                <a:latin typeface="Segoe UI" panose="020B0502040204020203" pitchFamily="34" charset="0"/>
                <a:cs typeface="Segoe UI" panose="020B0502040204020203" pitchFamily="34" charset="0"/>
              </a:rPr>
              <a:t>Submit the prompt: </a:t>
            </a:r>
            <a:r>
              <a:rPr lang="en-US" sz="1000" b="1" i="0">
                <a:effectLst/>
                <a:latin typeface="Segoe UI" panose="020B0502040204020203" pitchFamily="34" charset="0"/>
                <a:cs typeface="Segoe UI" panose="020B0502040204020203" pitchFamily="34" charset="0"/>
              </a:rPr>
              <a:t>Show sales of BACKPACKING TENTS by region and include a brief description in the table about each tent.</a:t>
            </a:r>
            <a:endParaRPr lang="en-US" sz="1000" b="0" i="0">
              <a:effectLst/>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As always, we can see the chain of thought by expanding the section of Used tools.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6. Finally, let's use the AI Agent Service, the LLM, and the code interpreter to generate a report on the sales of beginner-friendly tents in Excel format.</a:t>
            </a:r>
          </a:p>
          <a:p>
            <a:pPr algn="l"/>
            <a:r>
              <a:rPr lang="en-US" sz="1000" b="0" i="0">
                <a:effectLst/>
                <a:latin typeface="Segoe UI" panose="020B0502040204020203" pitchFamily="34" charset="0"/>
                <a:cs typeface="Segoe UI" panose="020B0502040204020203" pitchFamily="34" charset="0"/>
              </a:rPr>
              <a:t>Submit the prompt: </a:t>
            </a:r>
            <a:r>
              <a:rPr lang="en-US" sz="1000" b="1" i="0">
                <a:effectLst/>
                <a:latin typeface="Segoe UI" panose="020B0502040204020203" pitchFamily="34" charset="0"/>
                <a:cs typeface="Segoe UI" panose="020B0502040204020203" pitchFamily="34" charset="0"/>
              </a:rPr>
              <a:t>Create an excel file</a:t>
            </a:r>
            <a:endParaRPr lang="en-US" sz="1000" b="0" i="0">
              <a:effectLst/>
              <a:latin typeface="Segoe UI" panose="020B0502040204020203" pitchFamily="34" charset="0"/>
              <a:cs typeface="Segoe UI" panose="020B0502040204020203" pitchFamily="34" charset="0"/>
            </a:endParaRPr>
          </a:p>
          <a:p>
            <a:pPr algn="l"/>
            <a:r>
              <a:rPr lang="en-US" sz="1000" b="0" i="0">
                <a:effectLst/>
                <a:latin typeface="Segoe UI" panose="020B0502040204020203" pitchFamily="34" charset="0"/>
                <a:cs typeface="Segoe UI" panose="020B0502040204020203" pitchFamily="34" charset="0"/>
              </a:rPr>
              <a:t>The LLM will generate the Python code to create the Excel file. You can download the file by selecting the download link and open in Excel.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a:effectLst/>
                <a:latin typeface="Segoe UI" panose="020B0502040204020203" pitchFamily="34" charset="0"/>
                <a:cs typeface="Segoe UI" panose="020B0502040204020203" pitchFamily="34" charset="0"/>
              </a:rPr>
              <a:t> </a:t>
            </a:r>
          </a:p>
          <a:p>
            <a:pPr algn="l">
              <a:buFont typeface="+mj-lt"/>
              <a:buNone/>
            </a:pPr>
            <a:endParaRPr lang="en-US" sz="1000" b="0" i="0">
              <a:effectLst/>
              <a:latin typeface="Segoe UI" panose="020B0502040204020203" pitchFamily="34" charset="0"/>
              <a:cs typeface="Segoe UI" panose="020B0502040204020203" pitchFamily="34" charset="0"/>
            </a:endParaRPr>
          </a:p>
          <a:p>
            <a:pPr algn="l"/>
            <a:endParaRPr lang="en-NL" sz="10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4/8/25 11:31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793605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C6BFB-7F13-B262-0DF6-727990600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C6A5A-A4B7-8545-7E4F-8A86283FA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06968-04F3-38B9-B8C4-5B56D800598D}"/>
              </a:ext>
            </a:extLst>
          </p:cNvPr>
          <p:cNvSpPr>
            <a:spLocks noGrp="1"/>
          </p:cNvSpPr>
          <p:nvPr>
            <p:ph type="body" idx="1"/>
          </p:nvPr>
        </p:nvSpPr>
        <p:spPr/>
        <p:txBody>
          <a:bodyPr/>
          <a:lstStyle/>
          <a:p>
            <a:pPr algn="l"/>
            <a:r>
              <a:rPr lang="en-GB" sz="1000">
                <a:effectLst/>
              </a:rPr>
              <a:t>There are lots of FXs to help build Agents – </a:t>
            </a:r>
            <a:r>
              <a:rPr lang="en-GB" sz="1000" err="1">
                <a:effectLst/>
              </a:rPr>
              <a:t>LangGraph</a:t>
            </a:r>
            <a:r>
              <a:rPr lang="en-GB" sz="1000">
                <a:effectLst/>
              </a:rPr>
              <a:t>, </a:t>
            </a:r>
            <a:r>
              <a:rPr lang="en-GB" sz="1000" err="1">
                <a:effectLst/>
              </a:rPr>
              <a:t>LangChain</a:t>
            </a:r>
            <a:r>
              <a:rPr lang="en-GB" sz="1000">
                <a:effectLst/>
              </a:rPr>
              <a:t>, </a:t>
            </a:r>
            <a:r>
              <a:rPr lang="en-GB" sz="1000" err="1">
                <a:effectLst/>
              </a:rPr>
              <a:t>AutoGen</a:t>
            </a:r>
            <a:r>
              <a:rPr lang="en-GB" sz="1000">
                <a:effectLst/>
              </a:rPr>
              <a:t>, SK, Crew AI</a:t>
            </a:r>
          </a:p>
          <a:p>
            <a:pPr algn="l"/>
            <a:r>
              <a:rPr lang="en-GB" sz="1000">
                <a:effectLst/>
              </a:rPr>
              <a:t>That leaves us a developers with a lot of complexity</a:t>
            </a:r>
          </a:p>
          <a:p>
            <a:pPr algn="l"/>
            <a:endParaRPr lang="en-GB" sz="1000">
              <a:effectLst/>
            </a:endParaRPr>
          </a:p>
        </p:txBody>
      </p:sp>
      <p:sp>
        <p:nvSpPr>
          <p:cNvPr id="4" name="Slide Number Placeholder 3">
            <a:extLst>
              <a:ext uri="{FF2B5EF4-FFF2-40B4-BE49-F238E27FC236}">
                <a16:creationId xmlns:a16="http://schemas.microsoft.com/office/drawing/2014/main" id="{A7BB528C-1E53-21C0-5B5E-514042907BB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83030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1000">
                <a:effectLst/>
              </a:rPr>
              <a:t>We’re are going to use the newly announced Azure AI Agents Service</a:t>
            </a:r>
          </a:p>
          <a:p>
            <a:pPr marL="171450" indent="-171450">
              <a:buFontTx/>
              <a:buChar char="-"/>
            </a:pPr>
            <a:r>
              <a:rPr lang="en-US" sz="1000" b="0">
                <a:solidFill>
                  <a:srgbClr val="242424"/>
                </a:solidFill>
                <a:latin typeface="Segoe UI"/>
                <a:cs typeface="Segoe UI"/>
              </a:rPr>
              <a:t>It addresses the complexity</a:t>
            </a:r>
          </a:p>
          <a:p>
            <a:pPr marL="384432" lvl="1" indent="-171450">
              <a:buFontTx/>
              <a:buChar char="-"/>
            </a:pPr>
            <a:r>
              <a:rPr lang="en-US" sz="1000" b="1">
                <a:solidFill>
                  <a:srgbClr val="242424"/>
                </a:solidFill>
                <a:latin typeface="Segoe UI"/>
                <a:cs typeface="Segoe UI"/>
              </a:rPr>
              <a:t>Simplifies</a:t>
            </a:r>
            <a:r>
              <a:rPr lang="en-US" sz="1000" b="0">
                <a:solidFill>
                  <a:srgbClr val="242424"/>
                </a:solidFill>
                <a:latin typeface="Segoe UI"/>
                <a:cs typeface="Segoe UI"/>
              </a:rPr>
              <a:t> dev</a:t>
            </a:r>
          </a:p>
          <a:p>
            <a:pPr marL="499521" lvl="2" indent="-171450">
              <a:buFontTx/>
              <a:buChar char="-"/>
            </a:pPr>
            <a:r>
              <a:rPr lang="en-US" sz="1000" b="1">
                <a:solidFill>
                  <a:srgbClr val="242424"/>
                </a:solidFill>
                <a:latin typeface="Segoe UI"/>
                <a:cs typeface="Segoe UI"/>
              </a:rPr>
              <a:t>State</a:t>
            </a:r>
            <a:r>
              <a:rPr lang="en-US" sz="1000" b="0">
                <a:solidFill>
                  <a:srgbClr val="242424"/>
                </a:solidFill>
                <a:latin typeface="Segoe UI"/>
                <a:cs typeface="Segoe UI"/>
              </a:rPr>
              <a:t> management</a:t>
            </a:r>
          </a:p>
          <a:p>
            <a:pPr marL="499521" lvl="2" indent="-171450">
              <a:buFontTx/>
              <a:buChar char="-"/>
            </a:pPr>
            <a:r>
              <a:rPr lang="en-US" sz="1000" b="1">
                <a:solidFill>
                  <a:srgbClr val="242424"/>
                </a:solidFill>
                <a:latin typeface="Segoe UI"/>
                <a:cs typeface="Segoe UI"/>
              </a:rPr>
              <a:t>Context</a:t>
            </a:r>
            <a:r>
              <a:rPr lang="en-US" sz="1000" b="0">
                <a:solidFill>
                  <a:srgbClr val="242424"/>
                </a:solidFill>
                <a:latin typeface="Segoe UI"/>
                <a:cs typeface="Segoe UI"/>
              </a:rPr>
              <a:t> management</a:t>
            </a:r>
          </a:p>
          <a:p>
            <a:pPr marL="384432" marR="0" lvl="1" indent="-171450" algn="l" defTabSz="914367" rtl="0" eaLnBrk="1" fontAlgn="auto" latinLnBrk="0" hangingPunct="1">
              <a:lnSpc>
                <a:spcPct val="90000"/>
              </a:lnSpc>
              <a:spcBef>
                <a:spcPts val="0"/>
              </a:spcBef>
              <a:spcAft>
                <a:spcPts val="333"/>
              </a:spcAft>
              <a:buClrTx/>
              <a:buSzTx/>
              <a:buFontTx/>
              <a:buChar char="-"/>
              <a:tabLst/>
              <a:defRPr/>
            </a:pPr>
            <a:r>
              <a:rPr lang="en-US" sz="1000" b="1">
                <a:solidFill>
                  <a:srgbClr val="242424"/>
                </a:solidFill>
                <a:latin typeface="Segoe UI"/>
                <a:cs typeface="Segoe UI"/>
              </a:rPr>
              <a:t>Integration</a:t>
            </a:r>
            <a:r>
              <a:rPr lang="en-US" sz="1000" b="0">
                <a:solidFill>
                  <a:srgbClr val="242424"/>
                </a:solidFill>
                <a:latin typeface="Segoe UI"/>
                <a:cs typeface="Segoe UI"/>
              </a:rPr>
              <a:t> with backend data sources</a:t>
            </a:r>
          </a:p>
          <a:p>
            <a:pPr marL="384432" lvl="1" indent="-171450">
              <a:buFontTx/>
              <a:buChar char="-"/>
            </a:pPr>
            <a:r>
              <a:rPr lang="en-US" sz="1000" b="1">
                <a:solidFill>
                  <a:srgbClr val="242424"/>
                </a:solidFill>
                <a:latin typeface="Segoe UI"/>
                <a:cs typeface="Segoe UI"/>
              </a:rPr>
              <a:t>Simplifies deployment and scaling</a:t>
            </a:r>
          </a:p>
          <a:p>
            <a:pPr marL="384432" lvl="1" indent="-171450">
              <a:buFontTx/>
              <a:buChar char="-"/>
            </a:pPr>
            <a:r>
              <a:rPr lang="en-US" sz="1000" b="0">
                <a:solidFill>
                  <a:srgbClr val="242424"/>
                </a:solidFill>
                <a:latin typeface="Segoe UI"/>
                <a:cs typeface="Segoe UI"/>
              </a:rPr>
              <a:t>Support for many </a:t>
            </a:r>
            <a:r>
              <a:rPr lang="en-US" sz="1000" b="1">
                <a:solidFill>
                  <a:srgbClr val="242424"/>
                </a:solidFill>
                <a:latin typeface="Segoe UI"/>
                <a:cs typeface="Segoe UI"/>
              </a:rPr>
              <a:t>model families</a:t>
            </a:r>
          </a:p>
          <a:p>
            <a:pPr marL="384432" lvl="1" indent="-171450">
              <a:buFontTx/>
              <a:buChar char="-"/>
            </a:pPr>
            <a:r>
              <a:rPr lang="en-US" sz="1000" b="1">
                <a:solidFill>
                  <a:srgbClr val="242424"/>
                </a:solidFill>
                <a:latin typeface="Segoe UI"/>
                <a:cs typeface="Segoe UI"/>
              </a:rPr>
              <a:t>Enterprise security</a:t>
            </a:r>
          </a:p>
          <a:p>
            <a:pPr marL="171450" indent="-171450">
              <a:buFontTx/>
              <a:buChar char="-"/>
            </a:pPr>
            <a:endParaRPr lang="en-US" sz="1000" b="0">
              <a:solidFill>
                <a:srgbClr val="242424"/>
              </a:solidFill>
              <a:latin typeface="Segoe UI"/>
              <a:cs typeface="Segoe UI"/>
            </a:endParaRPr>
          </a:p>
          <a:p>
            <a:pPr marL="0" indent="0">
              <a:buFont typeface="Arial" panose="020B0604020202020204" pitchFamily="34" charset="0"/>
              <a:buNone/>
            </a:pPr>
            <a:endParaRPr lang="en-US" sz="1000" b="0">
              <a:solidFill>
                <a:srgbClr val="242424"/>
              </a:solidFill>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4/8/25 11:31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36195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4/8/25 11:31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730235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solidFill>
                  <a:schemeClr val="tx1"/>
                </a:solidFill>
                <a:cs typeface="Segoe UI" pitchFamily="34" charset="0"/>
              </a:rPr>
              <a:t>AI Agent Service in Action </a:t>
            </a:r>
          </a:p>
          <a:p>
            <a:endParaRPr lang="en-US" sz="1000"/>
          </a:p>
          <a:p>
            <a:r>
              <a:rPr lang="en-US" sz="1000"/>
              <a:t>High level – this is how the AI Agent Service works</a:t>
            </a:r>
          </a:p>
          <a:p>
            <a:r>
              <a:rPr lang="en-US" sz="1000"/>
              <a:t>- Create an agent, </a:t>
            </a:r>
            <a:r>
              <a:rPr lang="en-US" sz="1000">
                <a:solidFill>
                  <a:srgbClr val="FFC000"/>
                </a:solidFill>
                <a:latin typeface="Segoe Sans Text"/>
                <a:cs typeface="Segoe Sans Text" pitchFamily="2" charset="0"/>
              </a:rPr>
              <a:t>Create a Thread, Run the Agent, Check the Run status, Display the Agent’s Response</a:t>
            </a:r>
          </a:p>
          <a:p>
            <a:pPr marL="228600" indent="-228600">
              <a:buFont typeface="+mj-lt"/>
              <a:buAutoNum type="arabicPeriod"/>
            </a:pPr>
            <a:endParaRPr lang="en-US" sz="1000">
              <a:solidFill>
                <a:srgbClr val="FFC000"/>
              </a:solidFill>
              <a:latin typeface="Segoe Sans Text"/>
              <a:cs typeface="Segoe Sans Text" pitchFamily="2" charset="0"/>
            </a:endParaRPr>
          </a:p>
          <a:p>
            <a:pPr marL="228600" indent="-228600">
              <a:buFont typeface="+mj-lt"/>
              <a:buAutoNum type="arabicPeriod"/>
            </a:pPr>
            <a:endParaRPr lang="en-US" sz="1000">
              <a:solidFill>
                <a:srgbClr val="FFC000"/>
              </a:solidFill>
              <a:latin typeface="Segoe Sans Text"/>
              <a:cs typeface="Segoe Sans Text" pitchFamily="2" charset="0"/>
            </a:endParaRPr>
          </a:p>
          <a:p>
            <a:pPr marL="0" indent="0">
              <a:buFont typeface="+mj-lt"/>
              <a:buNone/>
            </a:pPr>
            <a:r>
              <a:rPr lang="en-US" sz="1000">
                <a:solidFill>
                  <a:srgbClr val="FFC000"/>
                </a:solidFill>
                <a:latin typeface="Segoe Sans Text"/>
                <a:cs typeface="Segoe Sans Text" pitchFamily="2" charset="0"/>
              </a:rPr>
              <a:t>Break this down</a:t>
            </a:r>
          </a:p>
          <a:p>
            <a:pPr marL="228600" indent="-228600">
              <a:buFont typeface="+mj-lt"/>
              <a:buAutoNum type="arabicPeriod"/>
            </a:pPr>
            <a:r>
              <a:rPr lang="en-US" sz="1000"/>
              <a:t>Create the Agent</a:t>
            </a:r>
          </a:p>
          <a:p>
            <a:pPr marL="228600" indent="-228600">
              <a:buFont typeface="+mj-lt"/>
              <a:buAutoNum type="arabicPeriod"/>
            </a:pPr>
            <a:r>
              <a:rPr lang="en-US" sz="1000"/>
              <a:t>Create a thread which is a unit of conversation</a:t>
            </a:r>
          </a:p>
          <a:p>
            <a:pPr marL="228600" indent="-228600">
              <a:buFont typeface="+mj-lt"/>
              <a:buAutoNum type="arabicPeriod"/>
            </a:pPr>
            <a:r>
              <a:rPr lang="en-US" sz="1000"/>
              <a:t>Attach instructions, select a model, enable tools (file search, Code Interpreter, AI Search, Azure Functions)</a:t>
            </a:r>
          </a:p>
          <a:p>
            <a:pPr marL="228600" indent="-228600">
              <a:buFont typeface="+mj-lt"/>
              <a:buAutoNum type="arabicPeriod"/>
            </a:pPr>
            <a:r>
              <a:rPr lang="en-US" sz="1000"/>
              <a:t>Attach a user msg</a:t>
            </a:r>
          </a:p>
          <a:p>
            <a:pPr marL="228600" indent="-228600">
              <a:buFont typeface="+mj-lt"/>
              <a:buAutoNum type="arabicPeriod"/>
            </a:pPr>
            <a:r>
              <a:rPr lang="en-US" sz="1000"/>
              <a:t>Run the thread, get output</a:t>
            </a:r>
          </a:p>
          <a:p>
            <a:pPr marL="228600" indent="-228600">
              <a:buFont typeface="+mj-lt"/>
              <a:buAutoNum type="arabicPeriod"/>
            </a:pPr>
            <a:r>
              <a:rPr lang="en-US" sz="1000"/>
              <a:t>Rinse and repeat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4/8/25 11:31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7084236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1.png"/><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3.png"/><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4.png"/><Relationship Id="rId1" Type="http://schemas.openxmlformats.org/officeDocument/2006/relationships/slideMaster" Target="../slideMasters/slideMaster8.xml"/><Relationship Id="rId4" Type="http://schemas.openxmlformats.org/officeDocument/2006/relationships/image" Target="../media/image45.pn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Master" Target="../slideMasters/slideMaster8.xml"/><Relationship Id="rId5" Type="http://schemas.openxmlformats.org/officeDocument/2006/relationships/image" Target="../media/image51.jpeg"/><Relationship Id="rId4" Type="http://schemas.openxmlformats.org/officeDocument/2006/relationships/image" Target="../media/image50.jpeg"/></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Master" Target="../slideMasters/slideMaster8.xml"/><Relationship Id="rId5" Type="http://schemas.openxmlformats.org/officeDocument/2006/relationships/image" Target="../media/image55.jpeg"/><Relationship Id="rId4" Type="http://schemas.openxmlformats.org/officeDocument/2006/relationships/image" Target="../media/image54.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Master" Target="../slideMasters/slideMaster8.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8.xml"/><Relationship Id="rId4" Type="http://schemas.openxmlformats.org/officeDocument/2006/relationships/image" Target="../media/image63.jpe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8.xml"/><Relationship Id="rId5" Type="http://schemas.openxmlformats.org/officeDocument/2006/relationships/image" Target="../media/image64.jpeg"/><Relationship Id="rId4" Type="http://schemas.openxmlformats.org/officeDocument/2006/relationships/image" Target="../media/image63.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Master" Target="../slideMasters/slideMaster8.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image" Target="../media/image67.jpe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70.png"/><Relationship Id="rId1" Type="http://schemas.openxmlformats.org/officeDocument/2006/relationships/slideMaster" Target="../slideMasters/slideMaster8.xml"/><Relationship Id="rId4" Type="http://schemas.openxmlformats.org/officeDocument/2006/relationships/image" Target="../media/image71.png"/></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6113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350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15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945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973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8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56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44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4364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289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486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436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582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8074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6622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02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762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953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3567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5479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0220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4080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539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250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296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4131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3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951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9691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7661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7717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344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907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414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47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550026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09391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315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60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703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4530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33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95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94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8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15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441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77174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083552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0720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47853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103979"/>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86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18488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52140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7057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6205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724986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5685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1069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6424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236750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580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9482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07384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71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3706623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26905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3367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54209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445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61157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14901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254489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29797046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7708071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8381087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71773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75697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220040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791581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613122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88937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32355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40145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15343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39121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2822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67691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172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77671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20621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45075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784379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70966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103741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97771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367645476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927322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9935089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5859044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11468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1499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16997769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212253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5529042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8327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02749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4080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a:t>Click to add photo</a:t>
            </a:r>
          </a:p>
        </p:txBody>
      </p:sp>
    </p:spTree>
    <p:extLst>
      <p:ext uri="{BB962C8B-B14F-4D97-AF65-F5344CB8AC3E}">
        <p14:creationId xmlns:p14="http://schemas.microsoft.com/office/powerpoint/2010/main" val="2384330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a:solidFill>
                <a:srgbClr val="898989"/>
              </a:solidFill>
            </a:endParaRPr>
          </a:p>
        </p:txBody>
      </p:sp>
    </p:spTree>
    <p:extLst>
      <p:ext uri="{BB962C8B-B14F-4D97-AF65-F5344CB8AC3E}">
        <p14:creationId xmlns:p14="http://schemas.microsoft.com/office/powerpoint/2010/main" val="42633824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6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691290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33382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image" Target="../media/image2.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image" Target="../media/image1.png"/><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2.sv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image" Target="../media/image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theme" Target="../theme/theme3.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8.xml"/><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59.xml"/><Relationship Id="rId4"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theme" Target="../theme/theme7.xml"/><Relationship Id="rId1" Type="http://schemas.openxmlformats.org/officeDocument/2006/relationships/slideLayout" Target="../slideLayouts/slideLayout160.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9" Type="http://schemas.openxmlformats.org/officeDocument/2006/relationships/slideLayout" Target="../slideLayouts/slideLayout199.xml"/><Relationship Id="rId21" Type="http://schemas.openxmlformats.org/officeDocument/2006/relationships/slideLayout" Target="../slideLayouts/slideLayout181.xml"/><Relationship Id="rId34" Type="http://schemas.openxmlformats.org/officeDocument/2006/relationships/slideLayout" Target="../slideLayouts/slideLayout194.xml"/><Relationship Id="rId42" Type="http://schemas.openxmlformats.org/officeDocument/2006/relationships/slideLayout" Target="../slideLayouts/slideLayout202.xml"/><Relationship Id="rId47" Type="http://schemas.openxmlformats.org/officeDocument/2006/relationships/slideLayout" Target="../slideLayouts/slideLayout207.xml"/><Relationship Id="rId50" Type="http://schemas.openxmlformats.org/officeDocument/2006/relationships/slideLayout" Target="../slideLayouts/slideLayout210.xml"/><Relationship Id="rId55" Type="http://schemas.openxmlformats.org/officeDocument/2006/relationships/image" Target="../media/image1.png"/><Relationship Id="rId7" Type="http://schemas.openxmlformats.org/officeDocument/2006/relationships/slideLayout" Target="../slideLayouts/slideLayout16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9" Type="http://schemas.openxmlformats.org/officeDocument/2006/relationships/slideLayout" Target="../slideLayouts/slideLayout189.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37" Type="http://schemas.openxmlformats.org/officeDocument/2006/relationships/slideLayout" Target="../slideLayouts/slideLayout197.xml"/><Relationship Id="rId40" Type="http://schemas.openxmlformats.org/officeDocument/2006/relationships/slideLayout" Target="../slideLayouts/slideLayout200.xml"/><Relationship Id="rId45" Type="http://schemas.openxmlformats.org/officeDocument/2006/relationships/slideLayout" Target="../slideLayouts/slideLayout205.xml"/><Relationship Id="rId53" Type="http://schemas.openxmlformats.org/officeDocument/2006/relationships/slideLayout" Target="../slideLayouts/slideLayout213.xml"/><Relationship Id="rId5" Type="http://schemas.openxmlformats.org/officeDocument/2006/relationships/slideLayout" Target="../slideLayouts/slideLayout165.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4" Type="http://schemas.openxmlformats.org/officeDocument/2006/relationships/slideLayout" Target="../slideLayouts/slideLayout204.xml"/><Relationship Id="rId52" Type="http://schemas.openxmlformats.org/officeDocument/2006/relationships/slideLayout" Target="../slideLayouts/slideLayout212.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35" Type="http://schemas.openxmlformats.org/officeDocument/2006/relationships/slideLayout" Target="../slideLayouts/slideLayout195.xml"/><Relationship Id="rId43" Type="http://schemas.openxmlformats.org/officeDocument/2006/relationships/slideLayout" Target="../slideLayouts/slideLayout203.xml"/><Relationship Id="rId48" Type="http://schemas.openxmlformats.org/officeDocument/2006/relationships/slideLayout" Target="../slideLayouts/slideLayout208.xml"/><Relationship Id="rId56" Type="http://schemas.openxmlformats.org/officeDocument/2006/relationships/image" Target="../media/image2.svg"/><Relationship Id="rId8" Type="http://schemas.openxmlformats.org/officeDocument/2006/relationships/slideLayout" Target="../slideLayouts/slideLayout168.xml"/><Relationship Id="rId51" Type="http://schemas.openxmlformats.org/officeDocument/2006/relationships/slideLayout" Target="../slideLayouts/slideLayout211.xml"/><Relationship Id="rId3" Type="http://schemas.openxmlformats.org/officeDocument/2006/relationships/slideLayout" Target="../slideLayouts/slideLayout163.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38" Type="http://schemas.openxmlformats.org/officeDocument/2006/relationships/slideLayout" Target="../slideLayouts/slideLayout198.xml"/><Relationship Id="rId46" Type="http://schemas.openxmlformats.org/officeDocument/2006/relationships/slideLayout" Target="../slideLayouts/slideLayout206.xml"/><Relationship Id="rId20" Type="http://schemas.openxmlformats.org/officeDocument/2006/relationships/slideLayout" Target="../slideLayouts/slideLayout180.xml"/><Relationship Id="rId41" Type="http://schemas.openxmlformats.org/officeDocument/2006/relationships/slideLayout" Target="../slideLayouts/slideLayout201.xml"/><Relationship Id="rId54" Type="http://schemas.openxmlformats.org/officeDocument/2006/relationships/theme" Target="../theme/theme8.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36" Type="http://schemas.openxmlformats.org/officeDocument/2006/relationships/slideLayout" Target="../slideLayouts/slideLayout196.xml"/><Relationship Id="rId49" Type="http://schemas.openxmlformats.org/officeDocument/2006/relationships/slideLayout" Target="../slideLayouts/slideLayout2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6072" r:id="rId51"/>
    <p:sldLayoutId id="2147486073" r:id="rId52"/>
    <p:sldLayoutId id="2147486074" r:id="rId53"/>
    <p:sldLayoutId id="2147486075" r:id="rId54"/>
    <p:sldLayoutId id="2147486076" r:id="rId55"/>
    <p:sldLayoutId id="2147486077" r:id="rId56"/>
    <p:sldLayoutId id="2147486078"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94312784"/>
      </p:ext>
    </p:extLst>
  </p:cSld>
  <p:clrMap bg1="dk1" tx1="lt1" bg2="dk2" tx2="lt2" accent1="accent1" accent2="accent2" accent3="accent3" accent4="accent4" accent5="accent5" accent6="accent6" hlink="hlink" folHlink="folHlink"/>
  <p:sldLayoutIdLst>
    <p:sldLayoutId id="2147485607" r:id="rId1"/>
    <p:sldLayoutId id="2147485608" r:id="rId2"/>
    <p:sldLayoutId id="2147485609" r:id="rId3"/>
    <p:sldLayoutId id="2147485610" r:id="rId4"/>
    <p:sldLayoutId id="2147485611" r:id="rId5"/>
    <p:sldLayoutId id="2147485612" r:id="rId6"/>
    <p:sldLayoutId id="2147485613" r:id="rId7"/>
    <p:sldLayoutId id="2147485614" r:id="rId8"/>
    <p:sldLayoutId id="2147485615" r:id="rId9"/>
    <p:sldLayoutId id="2147485616" r:id="rId10"/>
    <p:sldLayoutId id="2147485617" r:id="rId11"/>
    <p:sldLayoutId id="2147485618" r:id="rId12"/>
    <p:sldLayoutId id="2147485619" r:id="rId13"/>
    <p:sldLayoutId id="2147485620" r:id="rId14"/>
    <p:sldLayoutId id="2147485621" r:id="rId15"/>
    <p:sldLayoutId id="2147485622" r:id="rId16"/>
    <p:sldLayoutId id="2147485623" r:id="rId17"/>
    <p:sldLayoutId id="2147485624" r:id="rId18"/>
    <p:sldLayoutId id="2147485625" r:id="rId19"/>
    <p:sldLayoutId id="2147485626" r:id="rId20"/>
    <p:sldLayoutId id="2147485627" r:id="rId21"/>
    <p:sldLayoutId id="2147485628" r:id="rId22"/>
    <p:sldLayoutId id="2147485629" r:id="rId23"/>
    <p:sldLayoutId id="2147485630" r:id="rId24"/>
    <p:sldLayoutId id="2147485631" r:id="rId25"/>
    <p:sldLayoutId id="2147485632" r:id="rId26"/>
    <p:sldLayoutId id="2147485633" r:id="rId27"/>
    <p:sldLayoutId id="2147485634" r:id="rId28"/>
    <p:sldLayoutId id="2147485635" r:id="rId29"/>
    <p:sldLayoutId id="2147485636" r:id="rId30"/>
    <p:sldLayoutId id="2147485637" r:id="rId31"/>
    <p:sldLayoutId id="2147485638" r:id="rId32"/>
    <p:sldLayoutId id="2147485639" r:id="rId33"/>
    <p:sldLayoutId id="2147485640" r:id="rId34"/>
    <p:sldLayoutId id="2147485641" r:id="rId35"/>
    <p:sldLayoutId id="2147485642" r:id="rId36"/>
    <p:sldLayoutId id="2147485643" r:id="rId37"/>
    <p:sldLayoutId id="2147485644" r:id="rId38"/>
    <p:sldLayoutId id="2147485645" r:id="rId39"/>
    <p:sldLayoutId id="2147485646" r:id="rId40"/>
    <p:sldLayoutId id="2147485647" r:id="rId41"/>
    <p:sldLayoutId id="2147485648" r:id="rId42"/>
    <p:sldLayoutId id="2147485649" r:id="rId43"/>
    <p:sldLayoutId id="2147485650" r:id="rId44"/>
    <p:sldLayoutId id="2147485651" r:id="rId45"/>
    <p:sldLayoutId id="2147485652" r:id="rId46"/>
    <p:sldLayoutId id="2147485653" r:id="rId47"/>
    <p:sldLayoutId id="2147485654" r:id="rId48"/>
    <p:sldLayoutId id="2147485655" r:id="rId49"/>
    <p:sldLayoutId id="214748565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
        <p:nvSpPr>
          <p:cNvPr id="8" name="TextBox 7">
            <a:extLst>
              <a:ext uri="{FF2B5EF4-FFF2-40B4-BE49-F238E27FC236}">
                <a16:creationId xmlns:a16="http://schemas.microsoft.com/office/drawing/2014/main" id="{82535F3C-873E-6FB5-1E77-57B93ABD4BAD}"/>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59527087"/>
      </p:ext>
    </p:extLst>
  </p:cSld>
  <p:clrMap bg1="lt1" tx1="dk1" bg2="lt2" tx2="dk2" accent1="accent1" accent2="accent2" accent3="accent3" accent4="accent4" accent5="accent5" accent6="accent6" hlink="hlink" folHlink="folHlink"/>
  <p:sldLayoutIdLst>
    <p:sldLayoutId id="2147485119" r:id="rId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30749065"/>
      </p:ext>
    </p:extLst>
  </p:cSld>
  <p:clrMap bg1="lt1" tx1="dk1" bg2="lt2" tx2="dk2" accent1="accent1" accent2="accent2" accent3="accent3" accent4="accent4" accent5="accent5" accent6="accent6" hlink="hlink" folHlink="folHlink"/>
  <p:sldLayoutIdLst>
    <p:sldLayoutId id="21474840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608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E17AA2-65A2-6832-B58D-72B0DF8A54D8}"/>
              </a:ext>
            </a:extLst>
          </p:cNvPr>
          <p:cNvSpPr/>
          <p:nvPr userDrawn="1"/>
        </p:nvSpPr>
        <p:spPr bwMode="auto">
          <a:xfrm>
            <a:off x="-1524"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6" name="Picture 5" descr="A white background with light&#10;&#10;Description automatically generated">
            <a:extLst>
              <a:ext uri="{FF2B5EF4-FFF2-40B4-BE49-F238E27FC236}">
                <a16:creationId xmlns:a16="http://schemas.microsoft.com/office/drawing/2014/main" id="{32479D5F-3262-A9FC-1EEE-4B05C080B2C1}"/>
              </a:ext>
            </a:extLst>
          </p:cNvPr>
          <p:cNvPicPr>
            <a:picLocks noChangeAspect="1"/>
          </p:cNvPicPr>
          <p:nvPr userDrawn="1"/>
        </p:nvPicPr>
        <p:blipFill>
          <a:blip r:embed="rId3">
            <a:alphaModFix amt="62000"/>
            <a:extLst>
              <a:ext uri="{28A0092B-C50C-407E-A947-70E740481C1C}">
                <a14:useLocalDpi xmlns:a14="http://schemas.microsoft.com/office/drawing/2010/main" val="0"/>
              </a:ext>
            </a:extLst>
          </a:blip>
          <a:srcRect t="12009" b="40594"/>
          <a:stretch/>
        </p:blipFill>
        <p:spPr>
          <a:xfrm>
            <a:off x="-1524" y="0"/>
            <a:ext cx="12192000" cy="6858000"/>
          </a:xfrm>
          <a:prstGeom prst="rect">
            <a:avLst/>
          </a:prstGeom>
        </p:spPr>
      </p:pic>
      <p:sp>
        <p:nvSpPr>
          <p:cNvPr id="8" name="Rectangle 7">
            <a:hlinkClick r:id="" action="ppaction://noaction"/>
            <a:extLst>
              <a:ext uri="{FF2B5EF4-FFF2-40B4-BE49-F238E27FC236}">
                <a16:creationId xmlns:a16="http://schemas.microsoft.com/office/drawing/2014/main" id="{D80FF59B-A071-E119-9633-0727CC56A818}"/>
              </a:ext>
            </a:extLst>
          </p:cNvPr>
          <p:cNvSpPr/>
          <p:nvPr userDrawn="1"/>
        </p:nvSpPr>
        <p:spPr bwMode="auto">
          <a:xfrm>
            <a:off x="-1524"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95746271"/>
      </p:ext>
    </p:extLst>
  </p:cSld>
  <p:clrMap bg1="lt1" tx1="dk1" bg2="lt2" tx2="dk2" accent1="accent1" accent2="accent2" accent3="accent3" accent4="accent4" accent5="accent5" accent6="accent6" hlink="hlink" folHlink="folHlink"/>
  <p:sldLayoutIdLst>
    <p:sldLayoutId id="2147485716"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919905845"/>
      </p:ext>
    </p:extLst>
  </p:cSld>
  <p:clrMap bg1="lt1" tx1="dk1" bg2="lt2" tx2="dk2" accent1="accent1" accent2="accent2" accent3="accent3" accent4="accent4" accent5="accent5" accent6="accent6" hlink="hlink" folHlink="folHlink"/>
  <p:sldLayoutIdLst>
    <p:sldLayoutId id="2147486082" r:id="rId1"/>
    <p:sldLayoutId id="2147486083" r:id="rId2"/>
    <p:sldLayoutId id="2147486084" r:id="rId3"/>
    <p:sldLayoutId id="2147486085" r:id="rId4"/>
    <p:sldLayoutId id="2147486086" r:id="rId5"/>
    <p:sldLayoutId id="2147486087" r:id="rId6"/>
    <p:sldLayoutId id="2147486088" r:id="rId7"/>
    <p:sldLayoutId id="2147486089" r:id="rId8"/>
    <p:sldLayoutId id="2147486090" r:id="rId9"/>
    <p:sldLayoutId id="2147486091" r:id="rId10"/>
    <p:sldLayoutId id="2147486092" r:id="rId11"/>
    <p:sldLayoutId id="2147486093" r:id="rId12"/>
    <p:sldLayoutId id="2147486094" r:id="rId13"/>
    <p:sldLayoutId id="2147486095" r:id="rId14"/>
    <p:sldLayoutId id="2147486096" r:id="rId15"/>
    <p:sldLayoutId id="2147486097" r:id="rId16"/>
    <p:sldLayoutId id="2147486098" r:id="rId17"/>
    <p:sldLayoutId id="2147486099" r:id="rId18"/>
    <p:sldLayoutId id="2147486100" r:id="rId19"/>
    <p:sldLayoutId id="2147486101" r:id="rId20"/>
    <p:sldLayoutId id="2147486102" r:id="rId21"/>
    <p:sldLayoutId id="2147486103" r:id="rId22"/>
    <p:sldLayoutId id="2147486104" r:id="rId23"/>
    <p:sldLayoutId id="2147486105" r:id="rId24"/>
    <p:sldLayoutId id="2147486106" r:id="rId25"/>
    <p:sldLayoutId id="2147486107" r:id="rId26"/>
    <p:sldLayoutId id="2147486108" r:id="rId27"/>
    <p:sldLayoutId id="2147486109" r:id="rId28"/>
    <p:sldLayoutId id="2147486110" r:id="rId29"/>
    <p:sldLayoutId id="2147486111" r:id="rId30"/>
    <p:sldLayoutId id="2147486112" r:id="rId31"/>
    <p:sldLayoutId id="2147486113" r:id="rId32"/>
    <p:sldLayoutId id="2147486114" r:id="rId33"/>
    <p:sldLayoutId id="2147486115" r:id="rId34"/>
    <p:sldLayoutId id="2147486116" r:id="rId35"/>
    <p:sldLayoutId id="2147486117" r:id="rId36"/>
    <p:sldLayoutId id="2147486118" r:id="rId37"/>
    <p:sldLayoutId id="2147486119" r:id="rId38"/>
    <p:sldLayoutId id="2147486120" r:id="rId39"/>
    <p:sldLayoutId id="2147486121" r:id="rId40"/>
    <p:sldLayoutId id="2147486122" r:id="rId41"/>
    <p:sldLayoutId id="2147486123" r:id="rId42"/>
    <p:sldLayoutId id="2147486124" r:id="rId43"/>
    <p:sldLayoutId id="2147486125" r:id="rId44"/>
    <p:sldLayoutId id="2147486126" r:id="rId45"/>
    <p:sldLayoutId id="2147486127" r:id="rId46"/>
    <p:sldLayoutId id="2147486128" r:id="rId47"/>
    <p:sldLayoutId id="2147486129" r:id="rId48"/>
    <p:sldLayoutId id="2147486130" r:id="rId49"/>
    <p:sldLayoutId id="2147486131" r:id="rId50"/>
    <p:sldLayoutId id="2147486132" r:id="rId51"/>
    <p:sldLayoutId id="2147486133" r:id="rId52"/>
    <p:sldLayoutId id="2147486134"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7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0.xml"/><Relationship Id="rId1" Type="http://schemas.openxmlformats.org/officeDocument/2006/relationships/themeOverride" Target="../theme/themeOverr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xml"/><Relationship Id="rId1" Type="http://schemas.openxmlformats.org/officeDocument/2006/relationships/slideLayout" Target="../slideLayouts/slideLayout70.xml"/></Relationships>
</file>

<file path=ppt/slides/_rels/slide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1.xml"/></Relationships>
</file>

<file path=ppt/slides/_rels/slide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79.svg"/></Relationships>
</file>

<file path=ppt/slides/_rels/slide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xml"/><Relationship Id="rId1" Type="http://schemas.openxmlformats.org/officeDocument/2006/relationships/slideLayout" Target="../slideLayouts/slideLayout6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1.xml"/></Relationships>
</file>

<file path=ppt/slides/_rels/slide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119.xml"/><Relationship Id="rId4" Type="http://schemas.openxmlformats.org/officeDocument/2006/relationships/image" Target="../media/image8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1.xml"/></Relationships>
</file>

<file path=ppt/slides/_rels/slide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151.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 Id="rId9"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ECDFB2-B46E-763A-39B9-5E41F1F58E8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FBE9D-354A-6E27-7E3B-8BFBB928DF90}"/>
              </a:ext>
            </a:extLst>
          </p:cNvPr>
          <p:cNvSpPr>
            <a:spLocks noGrp="1"/>
          </p:cNvSpPr>
          <p:nvPr>
            <p:ph type="title" idx="4294967295"/>
          </p:nvPr>
        </p:nvSpPr>
        <p:spPr>
          <a:xfrm>
            <a:off x="586740" y="432808"/>
            <a:ext cx="11018520" cy="1107996"/>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lang="en-US" sz="3600" b="1" i="0">
                <a:solidFill>
                  <a:srgbClr val="FFFFFF"/>
                </a:solidFill>
                <a:effectLst/>
                <a:latin typeface="Segoe UI" panose="020B0502040204020203" pitchFamily="34" charset="0"/>
              </a:rPr>
              <a:t>Build AI Agents in Azure</a:t>
            </a:r>
            <a:br>
              <a:rPr lang="en-US" sz="3600" b="1" i="0">
                <a:solidFill>
                  <a:srgbClr val="FFFFFF"/>
                </a:solidFill>
                <a:effectLst/>
                <a:latin typeface="Segoe UI" panose="020B0502040204020203" pitchFamily="34" charset="0"/>
              </a:rPr>
            </a:br>
            <a:r>
              <a:rPr lang="en-US" sz="3600" b="0" i="0">
                <a:solidFill>
                  <a:srgbClr val="FFFFFF"/>
                </a:solidFill>
                <a:effectLst/>
                <a:latin typeface="Segoe UI" panose="020B0502040204020203" pitchFamily="34" charset="0"/>
              </a:rPr>
              <a:t>Azure AI Agent Service + .NET</a:t>
            </a:r>
            <a:endParaRPr kumimoji="0" lang="en-US" sz="3600" b="1" i="0" u="none" strike="noStrike" kern="1200" cap="none" spc="-50" normalizeH="0" baseline="0" noProof="0">
              <a:ln w="3175">
                <a:noFill/>
              </a:ln>
              <a:solidFill>
                <a:schemeClr val="tx1"/>
              </a:solidFill>
              <a:effectLst/>
              <a:uLnTx/>
              <a:uFillTx/>
              <a:latin typeface="+mj-lt"/>
              <a:ea typeface="+mn-ea"/>
              <a:cs typeface="Segoe UI" pitchFamily="34" charset="0"/>
            </a:endParaRPr>
          </a:p>
        </p:txBody>
      </p:sp>
      <p:sp>
        <p:nvSpPr>
          <p:cNvPr id="5" name="TextBox 4">
            <a:extLst>
              <a:ext uri="{FF2B5EF4-FFF2-40B4-BE49-F238E27FC236}">
                <a16:creationId xmlns:a16="http://schemas.microsoft.com/office/drawing/2014/main" id="{B8DF70A0-9951-80A3-94B2-96F63570CFD3}"/>
              </a:ext>
            </a:extLst>
          </p:cNvPr>
          <p:cNvSpPr txBox="1"/>
          <p:nvPr/>
        </p:nvSpPr>
        <p:spPr>
          <a:xfrm>
            <a:off x="4500153" y="4584164"/>
            <a:ext cx="2834640"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a:ln>
                  <a:noFill/>
                </a:ln>
                <a:gradFill>
                  <a:gsLst>
                    <a:gs pos="6993">
                      <a:srgbClr val="8DC8E8"/>
                    </a:gs>
                    <a:gs pos="97000">
                      <a:srgbClr val="D59ED7"/>
                    </a:gs>
                  </a:gsLst>
                  <a:lin ang="0" scaled="0"/>
                </a:gradFill>
                <a:effectLst/>
                <a:uLnTx/>
                <a:uFillTx/>
                <a:latin typeface="Segoe UI Semibold"/>
                <a:ea typeface="+mn-ea"/>
                <a:cs typeface="+mn-cs"/>
              </a:rPr>
              <a:t>Aaron Powell</a:t>
            </a:r>
          </a:p>
        </p:txBody>
      </p:sp>
      <p:sp>
        <p:nvSpPr>
          <p:cNvPr id="6" name="TextBox 5">
            <a:extLst>
              <a:ext uri="{FF2B5EF4-FFF2-40B4-BE49-F238E27FC236}">
                <a16:creationId xmlns:a16="http://schemas.microsoft.com/office/drawing/2014/main" id="{AE00E6CC-2E40-9918-9990-45F24F4DBB1F}"/>
              </a:ext>
            </a:extLst>
          </p:cNvPr>
          <p:cNvSpPr txBox="1"/>
          <p:nvPr/>
        </p:nvSpPr>
        <p:spPr>
          <a:xfrm>
            <a:off x="2788383" y="5068352"/>
            <a:ext cx="6258175" cy="27699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a:noFill/>
                </a:ln>
                <a:gradFill>
                  <a:gsLst>
                    <a:gs pos="6993">
                      <a:srgbClr val="FFFFFF"/>
                    </a:gs>
                    <a:gs pos="20280">
                      <a:srgbClr val="FFFFFF"/>
                    </a:gs>
                  </a:gsLst>
                  <a:lin ang="0" scaled="0"/>
                </a:gradFill>
                <a:effectLst/>
                <a:uLnTx/>
                <a:uFillTx/>
                <a:latin typeface="Segoe UI Semibold"/>
                <a:ea typeface="+mn-ea"/>
                <a:cs typeface="+mn-cs"/>
              </a:rPr>
              <a:t>Principal Cloud Developer Advocate | Microsoft</a:t>
            </a:r>
          </a:p>
        </p:txBody>
      </p:sp>
      <p:sp>
        <p:nvSpPr>
          <p:cNvPr id="7" name="Text Placeholder 3">
            <a:extLst>
              <a:ext uri="{FF2B5EF4-FFF2-40B4-BE49-F238E27FC236}">
                <a16:creationId xmlns:a16="http://schemas.microsoft.com/office/drawing/2014/main" id="{C82AD829-444F-C25A-10FF-1F72A49720B8}"/>
              </a:ext>
            </a:extLst>
          </p:cNvPr>
          <p:cNvSpPr txBox="1">
            <a:spLocks/>
          </p:cNvSpPr>
          <p:nvPr/>
        </p:nvSpPr>
        <p:spPr>
          <a:xfrm>
            <a:off x="3510944" y="5616419"/>
            <a:ext cx="4813055" cy="6463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spcBef>
                <a:spcPts val="1200"/>
              </a:spcBef>
              <a:defRPr/>
            </a:pPr>
            <a:r>
              <a:rPr lang="en-US" sz="1600">
                <a:ln w="3175">
                  <a:noFill/>
                </a:ln>
                <a:solidFill>
                  <a:srgbClr val="FFFFFF"/>
                </a:solidFill>
                <a:latin typeface="Segoe UI"/>
              </a:rPr>
              <a:t>LinkedIn: https://www.linkedin.com/in/powell-aaron</a:t>
            </a:r>
          </a:p>
          <a:p>
            <a:pPr lvl="0" algn="ctr">
              <a:spcBef>
                <a:spcPts val="1200"/>
              </a:spcBef>
              <a:defRPr/>
            </a:pPr>
            <a:r>
              <a:rPr lang="en-US" sz="1600">
                <a:ln w="3175">
                  <a:noFill/>
                </a:ln>
                <a:solidFill>
                  <a:srgbClr val="FFFFFF"/>
                </a:solidFill>
                <a:latin typeface="Segoe UI"/>
              </a:rPr>
              <a:t>GitHub: https://github.com/aaronpowell</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1028" name="Picture 4" descr="Profile photo of 🥑 Aaron Powell">
            <a:extLst>
              <a:ext uri="{FF2B5EF4-FFF2-40B4-BE49-F238E27FC236}">
                <a16:creationId xmlns:a16="http://schemas.microsoft.com/office/drawing/2014/main" id="{86D0FA64-99DC-D240-AF8C-257AAB85E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8365" y="1734039"/>
            <a:ext cx="2735269" cy="2735269"/>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77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00"/>
                                  </p:stCondLst>
                                  <p:childTnLst>
                                    <p:animMotion origin="layout" path="M -8.33333E-7 4.44444E-6 L -8.33333E-7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300"/>
                                  </p:stCondLst>
                                  <p:childTnLst>
                                    <p:animMotion origin="layout" path="M -3.33333E-6 -7.40741E-7 L -3.33333E-6 0.03542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300"/>
                                  </p:stCondLst>
                                  <p:childTnLst>
                                    <p:animMotion origin="layout" path="M -3.33333E-6 -2.96296E-6 L -3.33333E-6 0.03542 " pathEditMode="relative" rAng="0" ptsTypes="AA">
                                      <p:cBhvr>
                                        <p:cTn id="1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CB26AA-6625-D65D-200F-F098DA07712A}"/>
              </a:ext>
            </a:extLst>
          </p:cNvPr>
          <p:cNvSpPr txBox="1"/>
          <p:nvPr/>
        </p:nvSpPr>
        <p:spPr>
          <a:xfrm>
            <a:off x="1409700" y="3431754"/>
            <a:ext cx="9372600" cy="22672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3600">
                <a:gradFill>
                  <a:gsLst>
                    <a:gs pos="100000">
                      <a:srgbClr val="49C5B1"/>
                    </a:gs>
                    <a:gs pos="0">
                      <a:srgbClr val="FFA38B"/>
                    </a:gs>
                    <a:gs pos="32000">
                      <a:srgbClr val="D59ED7"/>
                    </a:gs>
                    <a:gs pos="68000">
                      <a:srgbClr val="8DC8E8"/>
                    </a:gs>
                  </a:gsLst>
                  <a:path path="circle">
                    <a:fillToRect l="100000" t="100000"/>
                  </a:path>
                </a:gradFill>
              </a:rPr>
              <a:t>The capability of LLMs to take in ​</a:t>
            </a:r>
          </a:p>
          <a:p>
            <a:pPr>
              <a:defRPr/>
            </a:pPr>
            <a:r>
              <a:rPr lang="en-US" sz="3600">
                <a:gradFill>
                  <a:gsLst>
                    <a:gs pos="100000">
                      <a:srgbClr val="49C5B1"/>
                    </a:gs>
                    <a:gs pos="0">
                      <a:srgbClr val="FFA38B"/>
                    </a:gs>
                    <a:gs pos="32000">
                      <a:srgbClr val="D59ED7"/>
                    </a:gs>
                    <a:gs pos="68000">
                      <a:srgbClr val="8DC8E8"/>
                    </a:gs>
                  </a:gsLst>
                  <a:path path="circle">
                    <a:fillToRect l="100000" t="100000"/>
                  </a:path>
                </a:gradFill>
              </a:rPr>
              <a:t>user-defined functions as inputs &amp; generate structured outputs.</a:t>
            </a:r>
          </a:p>
          <a:p>
            <a:pPr>
              <a:defRPr/>
            </a:pPr>
            <a:endParaRPr lang="en-US" sz="3600">
              <a:gradFill>
                <a:gsLst>
                  <a:gs pos="100000">
                    <a:srgbClr val="49C5B1"/>
                  </a:gs>
                  <a:gs pos="0">
                    <a:srgbClr val="FFA38B"/>
                  </a:gs>
                  <a:gs pos="32000">
                    <a:srgbClr val="D59ED7"/>
                  </a:gs>
                  <a:gs pos="68000">
                    <a:srgbClr val="8DC8E8"/>
                  </a:gs>
                </a:gsLst>
                <a:path path="circle">
                  <a:fillToRect l="100000" t="100000"/>
                </a:path>
              </a:gradFill>
            </a:endParaRPr>
          </a:p>
        </p:txBody>
      </p:sp>
      <p:sp>
        <p:nvSpPr>
          <p:cNvPr id="8" name="TextBox 7">
            <a:extLst>
              <a:ext uri="{FF2B5EF4-FFF2-40B4-BE49-F238E27FC236}">
                <a16:creationId xmlns:a16="http://schemas.microsoft.com/office/drawing/2014/main" id="{6004CEBC-06E1-6265-F678-300559BA9057}"/>
              </a:ext>
            </a:extLst>
          </p:cNvPr>
          <p:cNvSpPr txBox="1"/>
          <p:nvPr/>
        </p:nvSpPr>
        <p:spPr>
          <a:xfrm>
            <a:off x="1162050" y="1663549"/>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pPr>
            <a:r>
              <a:rPr lang="en-US">
                <a:solidFill>
                  <a:schemeClr val="tx1"/>
                </a:solidFill>
                <a:latin typeface="+mj-lt"/>
              </a:rPr>
              <a:t>Function calling</a:t>
            </a:r>
          </a:p>
        </p:txBody>
      </p:sp>
    </p:spTree>
    <p:extLst>
      <p:ext uri="{BB962C8B-B14F-4D97-AF65-F5344CB8AC3E}">
        <p14:creationId xmlns:p14="http://schemas.microsoft.com/office/powerpoint/2010/main" val="9126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500"/>
                                  </p:stCondLst>
                                  <p:childTnLst>
                                    <p:animMotion origin="layout" path="M 0 -3.7037E-7 L 0 0.03542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495700" y="1617798"/>
            <a:ext cx="2374567" cy="4278528"/>
          </a:xfrm>
          <a:prstGeom prst="roundRect">
            <a:avLst>
              <a:gd name="adj" fmla="val 5758"/>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0DE2E8CC-36D3-0B31-D306-86312FB0C1B5}"/>
              </a:ext>
            </a:extLst>
          </p:cNvPr>
          <p:cNvGrpSpPr/>
          <p:nvPr/>
        </p:nvGrpSpPr>
        <p:grpSpPr>
          <a:xfrm>
            <a:off x="8965627" y="3319894"/>
            <a:ext cx="352541" cy="333667"/>
            <a:chOff x="9211975" y="3563198"/>
            <a:chExt cx="352541" cy="351685"/>
          </a:xfrm>
        </p:grpSpPr>
        <p:sp>
          <p:nvSpPr>
            <p:cNvPr id="39" name="Oval 38">
              <a:extLst>
                <a:ext uri="{FF2B5EF4-FFF2-40B4-BE49-F238E27FC236}">
                  <a16:creationId xmlns:a16="http://schemas.microsoft.com/office/drawing/2014/main" id="{9304B913-1AA5-E1E6-00AE-0F3D564A1D4A}"/>
                </a:ext>
                <a:ext uri="{C183D7F6-B498-43B3-948B-1728B52AA6E4}">
                  <adec:decorative xmlns:adec="http://schemas.microsoft.com/office/drawing/2017/decorative" val="1"/>
                </a:ext>
              </a:extLst>
            </p:cNvPr>
            <p:cNvSpPr/>
            <p:nvPr/>
          </p:nvSpPr>
          <p:spPr bwMode="auto">
            <a:xfrm>
              <a:off x="9211975" y="3563198"/>
              <a:ext cx="352541" cy="35168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err="1">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endParaRPr>
            </a:p>
          </p:txBody>
        </p:sp>
        <p:sp>
          <p:nvSpPr>
            <p:cNvPr id="45" name="Graphic 42">
              <a:extLst>
                <a:ext uri="{FF2B5EF4-FFF2-40B4-BE49-F238E27FC236}">
                  <a16:creationId xmlns:a16="http://schemas.microsoft.com/office/drawing/2014/main" id="{3FE1A942-4BC5-5915-D667-996DA08F5332}"/>
                </a:ext>
              </a:extLst>
            </p:cNvPr>
            <p:cNvSpPr/>
            <p:nvPr/>
          </p:nvSpPr>
          <p:spPr>
            <a:xfrm>
              <a:off x="9301664" y="3700940"/>
              <a:ext cx="173163" cy="76200"/>
            </a:xfrm>
            <a:custGeom>
              <a:avLst/>
              <a:gdLst>
                <a:gd name="connsiteX0" fmla="*/ 9514 w 190478"/>
                <a:gd name="connsiteY0" fmla="*/ 114300 h 133350"/>
                <a:gd name="connsiteX1" fmla="*/ 180964 w 190478"/>
                <a:gd name="connsiteY1" fmla="*/ 114300 h 133350"/>
                <a:gd name="connsiteX2" fmla="*/ 190479 w 190478"/>
                <a:gd name="connsiteY2" fmla="*/ 123835 h 133350"/>
                <a:gd name="connsiteX3" fmla="*/ 182079 w 190478"/>
                <a:gd name="connsiteY3" fmla="*/ 133283 h 133350"/>
                <a:gd name="connsiteX4" fmla="*/ 180964 w 190478"/>
                <a:gd name="connsiteY4" fmla="*/ 133350 h 133350"/>
                <a:gd name="connsiteX5" fmla="*/ 9514 w 190478"/>
                <a:gd name="connsiteY5" fmla="*/ 133350 h 133350"/>
                <a:gd name="connsiteX6" fmla="*/ 0 w 190478"/>
                <a:gd name="connsiteY6" fmla="*/ 123815 h 133350"/>
                <a:gd name="connsiteX7" fmla="*/ 8400 w 190478"/>
                <a:gd name="connsiteY7" fmla="*/ 114367 h 133350"/>
                <a:gd name="connsiteX8" fmla="*/ 9514 w 190478"/>
                <a:gd name="connsiteY8" fmla="*/ 114300 h 133350"/>
                <a:gd name="connsiteX9" fmla="*/ 180964 w 190478"/>
                <a:gd name="connsiteY9" fmla="*/ 114300 h 133350"/>
                <a:gd name="connsiteX10" fmla="*/ 9514 w 190478"/>
                <a:gd name="connsiteY10" fmla="*/ 114300 h 133350"/>
                <a:gd name="connsiteX11" fmla="*/ 9514 w 190478"/>
                <a:gd name="connsiteY11" fmla="*/ 57150 h 133350"/>
                <a:gd name="connsiteX12" fmla="*/ 180964 w 190478"/>
                <a:gd name="connsiteY12" fmla="*/ 57131 h 133350"/>
                <a:gd name="connsiteX13" fmla="*/ 190479 w 190478"/>
                <a:gd name="connsiteY13" fmla="*/ 66666 h 133350"/>
                <a:gd name="connsiteX14" fmla="*/ 182079 w 190478"/>
                <a:gd name="connsiteY14" fmla="*/ 76114 h 133350"/>
                <a:gd name="connsiteX15" fmla="*/ 180964 w 190478"/>
                <a:gd name="connsiteY15" fmla="*/ 76181 h 133350"/>
                <a:gd name="connsiteX16" fmla="*/ 9514 w 190478"/>
                <a:gd name="connsiteY16" fmla="*/ 76200 h 133350"/>
                <a:gd name="connsiteX17" fmla="*/ 0 w 190478"/>
                <a:gd name="connsiteY17" fmla="*/ 66665 h 133350"/>
                <a:gd name="connsiteX18" fmla="*/ 8400 w 190478"/>
                <a:gd name="connsiteY18" fmla="*/ 57217 h 133350"/>
                <a:gd name="connsiteX19" fmla="*/ 9514 w 190478"/>
                <a:gd name="connsiteY19" fmla="*/ 57150 h 133350"/>
                <a:gd name="connsiteX20" fmla="*/ 180964 w 190478"/>
                <a:gd name="connsiteY20" fmla="*/ 57131 h 133350"/>
                <a:gd name="connsiteX21" fmla="*/ 9514 w 190478"/>
                <a:gd name="connsiteY21" fmla="*/ 57150 h 133350"/>
                <a:gd name="connsiteX22" fmla="*/ 9514 w 190478"/>
                <a:gd name="connsiteY22" fmla="*/ 0 h 133350"/>
                <a:gd name="connsiteX23" fmla="*/ 180964 w 190478"/>
                <a:gd name="connsiteY23" fmla="*/ 0 h 133350"/>
                <a:gd name="connsiteX24" fmla="*/ 190479 w 190478"/>
                <a:gd name="connsiteY24" fmla="*/ 9536 h 133350"/>
                <a:gd name="connsiteX25" fmla="*/ 182079 w 190478"/>
                <a:gd name="connsiteY25" fmla="*/ 18983 h 133350"/>
                <a:gd name="connsiteX26" fmla="*/ 180964 w 190478"/>
                <a:gd name="connsiteY26" fmla="*/ 19050 h 133350"/>
                <a:gd name="connsiteX27" fmla="*/ 9514 w 190478"/>
                <a:gd name="connsiteY27" fmla="*/ 19050 h 133350"/>
                <a:gd name="connsiteX28" fmla="*/ 0 w 190478"/>
                <a:gd name="connsiteY28" fmla="*/ 9514 h 133350"/>
                <a:gd name="connsiteX29" fmla="*/ 8400 w 190478"/>
                <a:gd name="connsiteY29" fmla="*/ 67 h 133350"/>
                <a:gd name="connsiteX30" fmla="*/ 9514 w 190478"/>
                <a:gd name="connsiteY30" fmla="*/ 0 h 133350"/>
                <a:gd name="connsiteX31" fmla="*/ 180964 w 190478"/>
                <a:gd name="connsiteY31" fmla="*/ 0 h 133350"/>
                <a:gd name="connsiteX32" fmla="*/ 9514 w 190478"/>
                <a:gd name="connsiteY32" fmla="*/ 0 h 133350"/>
                <a:gd name="connsiteX0" fmla="*/ 9514 w 190479"/>
                <a:gd name="connsiteY0" fmla="*/ 114300 h 133350"/>
                <a:gd name="connsiteX1" fmla="*/ 180964 w 190479"/>
                <a:gd name="connsiteY1" fmla="*/ 114300 h 133350"/>
                <a:gd name="connsiteX2" fmla="*/ 190479 w 190479"/>
                <a:gd name="connsiteY2" fmla="*/ 123835 h 133350"/>
                <a:gd name="connsiteX3" fmla="*/ 182079 w 190479"/>
                <a:gd name="connsiteY3" fmla="*/ 133283 h 133350"/>
                <a:gd name="connsiteX4" fmla="*/ 180964 w 190479"/>
                <a:gd name="connsiteY4" fmla="*/ 133350 h 133350"/>
                <a:gd name="connsiteX5" fmla="*/ 9514 w 190479"/>
                <a:gd name="connsiteY5" fmla="*/ 133350 h 133350"/>
                <a:gd name="connsiteX6" fmla="*/ 0 w 190479"/>
                <a:gd name="connsiteY6" fmla="*/ 123815 h 133350"/>
                <a:gd name="connsiteX7" fmla="*/ 8400 w 190479"/>
                <a:gd name="connsiteY7" fmla="*/ 114367 h 133350"/>
                <a:gd name="connsiteX8" fmla="*/ 9514 w 190479"/>
                <a:gd name="connsiteY8" fmla="*/ 114300 h 133350"/>
                <a:gd name="connsiteX9" fmla="*/ 9514 w 190479"/>
                <a:gd name="connsiteY9" fmla="*/ 114300 h 133350"/>
                <a:gd name="connsiteX10" fmla="*/ 9514 w 190479"/>
                <a:gd name="connsiteY10" fmla="*/ 57150 h 133350"/>
                <a:gd name="connsiteX11" fmla="*/ 180964 w 190479"/>
                <a:gd name="connsiteY11" fmla="*/ 57131 h 133350"/>
                <a:gd name="connsiteX12" fmla="*/ 190479 w 190479"/>
                <a:gd name="connsiteY12" fmla="*/ 66666 h 133350"/>
                <a:gd name="connsiteX13" fmla="*/ 182079 w 190479"/>
                <a:gd name="connsiteY13" fmla="*/ 76114 h 133350"/>
                <a:gd name="connsiteX14" fmla="*/ 180964 w 190479"/>
                <a:gd name="connsiteY14" fmla="*/ 76181 h 133350"/>
                <a:gd name="connsiteX15" fmla="*/ 9514 w 190479"/>
                <a:gd name="connsiteY15" fmla="*/ 76200 h 133350"/>
                <a:gd name="connsiteX16" fmla="*/ 0 w 190479"/>
                <a:gd name="connsiteY16" fmla="*/ 66665 h 133350"/>
                <a:gd name="connsiteX17" fmla="*/ 8400 w 190479"/>
                <a:gd name="connsiteY17" fmla="*/ 57217 h 133350"/>
                <a:gd name="connsiteX18" fmla="*/ 9514 w 190479"/>
                <a:gd name="connsiteY18" fmla="*/ 57150 h 133350"/>
                <a:gd name="connsiteX19" fmla="*/ 180964 w 190479"/>
                <a:gd name="connsiteY19" fmla="*/ 57131 h 133350"/>
                <a:gd name="connsiteX20" fmla="*/ 9514 w 190479"/>
                <a:gd name="connsiteY20" fmla="*/ 57150 h 133350"/>
                <a:gd name="connsiteX21" fmla="*/ 9514 w 190479"/>
                <a:gd name="connsiteY21" fmla="*/ 0 h 133350"/>
                <a:gd name="connsiteX22" fmla="*/ 180964 w 190479"/>
                <a:gd name="connsiteY22" fmla="*/ 0 h 133350"/>
                <a:gd name="connsiteX23" fmla="*/ 190479 w 190479"/>
                <a:gd name="connsiteY23" fmla="*/ 9536 h 133350"/>
                <a:gd name="connsiteX24" fmla="*/ 182079 w 190479"/>
                <a:gd name="connsiteY24" fmla="*/ 18983 h 133350"/>
                <a:gd name="connsiteX25" fmla="*/ 180964 w 190479"/>
                <a:gd name="connsiteY25" fmla="*/ 19050 h 133350"/>
                <a:gd name="connsiteX26" fmla="*/ 9514 w 190479"/>
                <a:gd name="connsiteY26" fmla="*/ 19050 h 133350"/>
                <a:gd name="connsiteX27" fmla="*/ 0 w 190479"/>
                <a:gd name="connsiteY27" fmla="*/ 9514 h 133350"/>
                <a:gd name="connsiteX28" fmla="*/ 8400 w 190479"/>
                <a:gd name="connsiteY28" fmla="*/ 67 h 133350"/>
                <a:gd name="connsiteX29" fmla="*/ 9514 w 190479"/>
                <a:gd name="connsiteY29" fmla="*/ 0 h 133350"/>
                <a:gd name="connsiteX30" fmla="*/ 180964 w 190479"/>
                <a:gd name="connsiteY30" fmla="*/ 0 h 133350"/>
                <a:gd name="connsiteX31" fmla="*/ 9514 w 190479"/>
                <a:gd name="connsiteY31" fmla="*/ 0 h 133350"/>
                <a:gd name="connsiteX0" fmla="*/ 9514 w 190479"/>
                <a:gd name="connsiteY0" fmla="*/ 114300 h 133350"/>
                <a:gd name="connsiteX1" fmla="*/ 180964 w 190479"/>
                <a:gd name="connsiteY1" fmla="*/ 114300 h 133350"/>
                <a:gd name="connsiteX2" fmla="*/ 190479 w 190479"/>
                <a:gd name="connsiteY2" fmla="*/ 123835 h 133350"/>
                <a:gd name="connsiteX3" fmla="*/ 182079 w 190479"/>
                <a:gd name="connsiteY3" fmla="*/ 133283 h 133350"/>
                <a:gd name="connsiteX4" fmla="*/ 9514 w 190479"/>
                <a:gd name="connsiteY4" fmla="*/ 133350 h 133350"/>
                <a:gd name="connsiteX5" fmla="*/ 0 w 190479"/>
                <a:gd name="connsiteY5" fmla="*/ 123815 h 133350"/>
                <a:gd name="connsiteX6" fmla="*/ 8400 w 190479"/>
                <a:gd name="connsiteY6" fmla="*/ 114367 h 133350"/>
                <a:gd name="connsiteX7" fmla="*/ 9514 w 190479"/>
                <a:gd name="connsiteY7" fmla="*/ 114300 h 133350"/>
                <a:gd name="connsiteX8" fmla="*/ 9514 w 190479"/>
                <a:gd name="connsiteY8" fmla="*/ 114300 h 133350"/>
                <a:gd name="connsiteX9" fmla="*/ 9514 w 190479"/>
                <a:gd name="connsiteY9" fmla="*/ 57150 h 133350"/>
                <a:gd name="connsiteX10" fmla="*/ 180964 w 190479"/>
                <a:gd name="connsiteY10" fmla="*/ 57131 h 133350"/>
                <a:gd name="connsiteX11" fmla="*/ 190479 w 190479"/>
                <a:gd name="connsiteY11" fmla="*/ 66666 h 133350"/>
                <a:gd name="connsiteX12" fmla="*/ 182079 w 190479"/>
                <a:gd name="connsiteY12" fmla="*/ 76114 h 133350"/>
                <a:gd name="connsiteX13" fmla="*/ 180964 w 190479"/>
                <a:gd name="connsiteY13" fmla="*/ 76181 h 133350"/>
                <a:gd name="connsiteX14" fmla="*/ 9514 w 190479"/>
                <a:gd name="connsiteY14" fmla="*/ 76200 h 133350"/>
                <a:gd name="connsiteX15" fmla="*/ 0 w 190479"/>
                <a:gd name="connsiteY15" fmla="*/ 66665 h 133350"/>
                <a:gd name="connsiteX16" fmla="*/ 8400 w 190479"/>
                <a:gd name="connsiteY16" fmla="*/ 57217 h 133350"/>
                <a:gd name="connsiteX17" fmla="*/ 9514 w 190479"/>
                <a:gd name="connsiteY17" fmla="*/ 57150 h 133350"/>
                <a:gd name="connsiteX18" fmla="*/ 180964 w 190479"/>
                <a:gd name="connsiteY18" fmla="*/ 57131 h 133350"/>
                <a:gd name="connsiteX19" fmla="*/ 9514 w 190479"/>
                <a:gd name="connsiteY19" fmla="*/ 57150 h 133350"/>
                <a:gd name="connsiteX20" fmla="*/ 9514 w 190479"/>
                <a:gd name="connsiteY20" fmla="*/ 0 h 133350"/>
                <a:gd name="connsiteX21" fmla="*/ 180964 w 190479"/>
                <a:gd name="connsiteY21" fmla="*/ 0 h 133350"/>
                <a:gd name="connsiteX22" fmla="*/ 190479 w 190479"/>
                <a:gd name="connsiteY22" fmla="*/ 9536 h 133350"/>
                <a:gd name="connsiteX23" fmla="*/ 182079 w 190479"/>
                <a:gd name="connsiteY23" fmla="*/ 18983 h 133350"/>
                <a:gd name="connsiteX24" fmla="*/ 180964 w 190479"/>
                <a:gd name="connsiteY24" fmla="*/ 19050 h 133350"/>
                <a:gd name="connsiteX25" fmla="*/ 9514 w 190479"/>
                <a:gd name="connsiteY25" fmla="*/ 19050 h 133350"/>
                <a:gd name="connsiteX26" fmla="*/ 0 w 190479"/>
                <a:gd name="connsiteY26" fmla="*/ 9514 h 133350"/>
                <a:gd name="connsiteX27" fmla="*/ 8400 w 190479"/>
                <a:gd name="connsiteY27" fmla="*/ 67 h 133350"/>
                <a:gd name="connsiteX28" fmla="*/ 9514 w 190479"/>
                <a:gd name="connsiteY28" fmla="*/ 0 h 133350"/>
                <a:gd name="connsiteX29" fmla="*/ 180964 w 190479"/>
                <a:gd name="connsiteY29" fmla="*/ 0 h 133350"/>
                <a:gd name="connsiteX30" fmla="*/ 9514 w 190479"/>
                <a:gd name="connsiteY30" fmla="*/ 0 h 133350"/>
                <a:gd name="connsiteX0" fmla="*/ 9514 w 190479"/>
                <a:gd name="connsiteY0" fmla="*/ 114300 h 133350"/>
                <a:gd name="connsiteX1" fmla="*/ 180964 w 190479"/>
                <a:gd name="connsiteY1" fmla="*/ 114300 h 133350"/>
                <a:gd name="connsiteX2" fmla="*/ 190479 w 190479"/>
                <a:gd name="connsiteY2" fmla="*/ 123835 h 133350"/>
                <a:gd name="connsiteX3" fmla="*/ 9514 w 190479"/>
                <a:gd name="connsiteY3" fmla="*/ 133350 h 133350"/>
                <a:gd name="connsiteX4" fmla="*/ 0 w 190479"/>
                <a:gd name="connsiteY4" fmla="*/ 123815 h 133350"/>
                <a:gd name="connsiteX5" fmla="*/ 8400 w 190479"/>
                <a:gd name="connsiteY5" fmla="*/ 114367 h 133350"/>
                <a:gd name="connsiteX6" fmla="*/ 9514 w 190479"/>
                <a:gd name="connsiteY6" fmla="*/ 114300 h 133350"/>
                <a:gd name="connsiteX7" fmla="*/ 9514 w 190479"/>
                <a:gd name="connsiteY7" fmla="*/ 114300 h 133350"/>
                <a:gd name="connsiteX8" fmla="*/ 9514 w 190479"/>
                <a:gd name="connsiteY8" fmla="*/ 57150 h 133350"/>
                <a:gd name="connsiteX9" fmla="*/ 180964 w 190479"/>
                <a:gd name="connsiteY9" fmla="*/ 57131 h 133350"/>
                <a:gd name="connsiteX10" fmla="*/ 190479 w 190479"/>
                <a:gd name="connsiteY10" fmla="*/ 66666 h 133350"/>
                <a:gd name="connsiteX11" fmla="*/ 182079 w 190479"/>
                <a:gd name="connsiteY11" fmla="*/ 76114 h 133350"/>
                <a:gd name="connsiteX12" fmla="*/ 180964 w 190479"/>
                <a:gd name="connsiteY12" fmla="*/ 76181 h 133350"/>
                <a:gd name="connsiteX13" fmla="*/ 9514 w 190479"/>
                <a:gd name="connsiteY13" fmla="*/ 76200 h 133350"/>
                <a:gd name="connsiteX14" fmla="*/ 0 w 190479"/>
                <a:gd name="connsiteY14" fmla="*/ 66665 h 133350"/>
                <a:gd name="connsiteX15" fmla="*/ 8400 w 190479"/>
                <a:gd name="connsiteY15" fmla="*/ 57217 h 133350"/>
                <a:gd name="connsiteX16" fmla="*/ 9514 w 190479"/>
                <a:gd name="connsiteY16" fmla="*/ 57150 h 133350"/>
                <a:gd name="connsiteX17" fmla="*/ 180964 w 190479"/>
                <a:gd name="connsiteY17" fmla="*/ 57131 h 133350"/>
                <a:gd name="connsiteX18" fmla="*/ 9514 w 190479"/>
                <a:gd name="connsiteY18" fmla="*/ 57150 h 133350"/>
                <a:gd name="connsiteX19" fmla="*/ 9514 w 190479"/>
                <a:gd name="connsiteY19" fmla="*/ 0 h 133350"/>
                <a:gd name="connsiteX20" fmla="*/ 180964 w 190479"/>
                <a:gd name="connsiteY20" fmla="*/ 0 h 133350"/>
                <a:gd name="connsiteX21" fmla="*/ 190479 w 190479"/>
                <a:gd name="connsiteY21" fmla="*/ 9536 h 133350"/>
                <a:gd name="connsiteX22" fmla="*/ 182079 w 190479"/>
                <a:gd name="connsiteY22" fmla="*/ 18983 h 133350"/>
                <a:gd name="connsiteX23" fmla="*/ 180964 w 190479"/>
                <a:gd name="connsiteY23" fmla="*/ 19050 h 133350"/>
                <a:gd name="connsiteX24" fmla="*/ 9514 w 190479"/>
                <a:gd name="connsiteY24" fmla="*/ 19050 h 133350"/>
                <a:gd name="connsiteX25" fmla="*/ 0 w 190479"/>
                <a:gd name="connsiteY25" fmla="*/ 9514 h 133350"/>
                <a:gd name="connsiteX26" fmla="*/ 8400 w 190479"/>
                <a:gd name="connsiteY26" fmla="*/ 67 h 133350"/>
                <a:gd name="connsiteX27" fmla="*/ 9514 w 190479"/>
                <a:gd name="connsiteY27" fmla="*/ 0 h 133350"/>
                <a:gd name="connsiteX28" fmla="*/ 180964 w 190479"/>
                <a:gd name="connsiteY28" fmla="*/ 0 h 133350"/>
                <a:gd name="connsiteX29" fmla="*/ 9514 w 190479"/>
                <a:gd name="connsiteY29" fmla="*/ 0 h 133350"/>
                <a:gd name="connsiteX0" fmla="*/ 9514 w 190479"/>
                <a:gd name="connsiteY0" fmla="*/ 114300 h 133350"/>
                <a:gd name="connsiteX1" fmla="*/ 180964 w 190479"/>
                <a:gd name="connsiteY1" fmla="*/ 114300 h 133350"/>
                <a:gd name="connsiteX2" fmla="*/ 9514 w 190479"/>
                <a:gd name="connsiteY2" fmla="*/ 133350 h 133350"/>
                <a:gd name="connsiteX3" fmla="*/ 0 w 190479"/>
                <a:gd name="connsiteY3" fmla="*/ 123815 h 133350"/>
                <a:gd name="connsiteX4" fmla="*/ 8400 w 190479"/>
                <a:gd name="connsiteY4" fmla="*/ 114367 h 133350"/>
                <a:gd name="connsiteX5" fmla="*/ 9514 w 190479"/>
                <a:gd name="connsiteY5" fmla="*/ 114300 h 133350"/>
                <a:gd name="connsiteX6" fmla="*/ 9514 w 190479"/>
                <a:gd name="connsiteY6" fmla="*/ 114300 h 133350"/>
                <a:gd name="connsiteX7" fmla="*/ 9514 w 190479"/>
                <a:gd name="connsiteY7" fmla="*/ 57150 h 133350"/>
                <a:gd name="connsiteX8" fmla="*/ 180964 w 190479"/>
                <a:gd name="connsiteY8" fmla="*/ 57131 h 133350"/>
                <a:gd name="connsiteX9" fmla="*/ 190479 w 190479"/>
                <a:gd name="connsiteY9" fmla="*/ 66666 h 133350"/>
                <a:gd name="connsiteX10" fmla="*/ 182079 w 190479"/>
                <a:gd name="connsiteY10" fmla="*/ 76114 h 133350"/>
                <a:gd name="connsiteX11" fmla="*/ 180964 w 190479"/>
                <a:gd name="connsiteY11" fmla="*/ 76181 h 133350"/>
                <a:gd name="connsiteX12" fmla="*/ 9514 w 190479"/>
                <a:gd name="connsiteY12" fmla="*/ 76200 h 133350"/>
                <a:gd name="connsiteX13" fmla="*/ 0 w 190479"/>
                <a:gd name="connsiteY13" fmla="*/ 66665 h 133350"/>
                <a:gd name="connsiteX14" fmla="*/ 8400 w 190479"/>
                <a:gd name="connsiteY14" fmla="*/ 57217 h 133350"/>
                <a:gd name="connsiteX15" fmla="*/ 9514 w 190479"/>
                <a:gd name="connsiteY15" fmla="*/ 57150 h 133350"/>
                <a:gd name="connsiteX16" fmla="*/ 180964 w 190479"/>
                <a:gd name="connsiteY16" fmla="*/ 57131 h 133350"/>
                <a:gd name="connsiteX17" fmla="*/ 9514 w 190479"/>
                <a:gd name="connsiteY17" fmla="*/ 57150 h 133350"/>
                <a:gd name="connsiteX18" fmla="*/ 9514 w 190479"/>
                <a:gd name="connsiteY18" fmla="*/ 0 h 133350"/>
                <a:gd name="connsiteX19" fmla="*/ 180964 w 190479"/>
                <a:gd name="connsiteY19" fmla="*/ 0 h 133350"/>
                <a:gd name="connsiteX20" fmla="*/ 190479 w 190479"/>
                <a:gd name="connsiteY20" fmla="*/ 9536 h 133350"/>
                <a:gd name="connsiteX21" fmla="*/ 182079 w 190479"/>
                <a:gd name="connsiteY21" fmla="*/ 18983 h 133350"/>
                <a:gd name="connsiteX22" fmla="*/ 180964 w 190479"/>
                <a:gd name="connsiteY22" fmla="*/ 19050 h 133350"/>
                <a:gd name="connsiteX23" fmla="*/ 9514 w 190479"/>
                <a:gd name="connsiteY23" fmla="*/ 19050 h 133350"/>
                <a:gd name="connsiteX24" fmla="*/ 0 w 190479"/>
                <a:gd name="connsiteY24" fmla="*/ 9514 h 133350"/>
                <a:gd name="connsiteX25" fmla="*/ 8400 w 190479"/>
                <a:gd name="connsiteY25" fmla="*/ 67 h 133350"/>
                <a:gd name="connsiteX26" fmla="*/ 9514 w 190479"/>
                <a:gd name="connsiteY26" fmla="*/ 0 h 133350"/>
                <a:gd name="connsiteX27" fmla="*/ 180964 w 190479"/>
                <a:gd name="connsiteY27" fmla="*/ 0 h 133350"/>
                <a:gd name="connsiteX28" fmla="*/ 9514 w 190479"/>
                <a:gd name="connsiteY28" fmla="*/ 0 h 133350"/>
                <a:gd name="connsiteX0" fmla="*/ 9514 w 190479"/>
                <a:gd name="connsiteY0" fmla="*/ 114300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114300 h 133350"/>
                <a:gd name="connsiteX5" fmla="*/ 9514 w 190479"/>
                <a:gd name="connsiteY5" fmla="*/ 114300 h 133350"/>
                <a:gd name="connsiteX6" fmla="*/ 9514 w 190479"/>
                <a:gd name="connsiteY6" fmla="*/ 57150 h 133350"/>
                <a:gd name="connsiteX7" fmla="*/ 180964 w 190479"/>
                <a:gd name="connsiteY7" fmla="*/ 57131 h 133350"/>
                <a:gd name="connsiteX8" fmla="*/ 190479 w 190479"/>
                <a:gd name="connsiteY8" fmla="*/ 66666 h 133350"/>
                <a:gd name="connsiteX9" fmla="*/ 182079 w 190479"/>
                <a:gd name="connsiteY9" fmla="*/ 76114 h 133350"/>
                <a:gd name="connsiteX10" fmla="*/ 180964 w 190479"/>
                <a:gd name="connsiteY10" fmla="*/ 76181 h 133350"/>
                <a:gd name="connsiteX11" fmla="*/ 9514 w 190479"/>
                <a:gd name="connsiteY11" fmla="*/ 76200 h 133350"/>
                <a:gd name="connsiteX12" fmla="*/ 0 w 190479"/>
                <a:gd name="connsiteY12" fmla="*/ 66665 h 133350"/>
                <a:gd name="connsiteX13" fmla="*/ 8400 w 190479"/>
                <a:gd name="connsiteY13" fmla="*/ 57217 h 133350"/>
                <a:gd name="connsiteX14" fmla="*/ 9514 w 190479"/>
                <a:gd name="connsiteY14" fmla="*/ 57150 h 133350"/>
                <a:gd name="connsiteX15" fmla="*/ 180964 w 190479"/>
                <a:gd name="connsiteY15" fmla="*/ 57131 h 133350"/>
                <a:gd name="connsiteX16" fmla="*/ 9514 w 190479"/>
                <a:gd name="connsiteY16" fmla="*/ 57150 h 133350"/>
                <a:gd name="connsiteX17" fmla="*/ 9514 w 190479"/>
                <a:gd name="connsiteY17" fmla="*/ 0 h 133350"/>
                <a:gd name="connsiteX18" fmla="*/ 180964 w 190479"/>
                <a:gd name="connsiteY18" fmla="*/ 0 h 133350"/>
                <a:gd name="connsiteX19" fmla="*/ 190479 w 190479"/>
                <a:gd name="connsiteY19" fmla="*/ 9536 h 133350"/>
                <a:gd name="connsiteX20" fmla="*/ 182079 w 190479"/>
                <a:gd name="connsiteY20" fmla="*/ 18983 h 133350"/>
                <a:gd name="connsiteX21" fmla="*/ 180964 w 190479"/>
                <a:gd name="connsiteY21" fmla="*/ 19050 h 133350"/>
                <a:gd name="connsiteX22" fmla="*/ 9514 w 190479"/>
                <a:gd name="connsiteY22" fmla="*/ 19050 h 133350"/>
                <a:gd name="connsiteX23" fmla="*/ 0 w 190479"/>
                <a:gd name="connsiteY23" fmla="*/ 9514 h 133350"/>
                <a:gd name="connsiteX24" fmla="*/ 8400 w 190479"/>
                <a:gd name="connsiteY24" fmla="*/ 67 h 133350"/>
                <a:gd name="connsiteX25" fmla="*/ 9514 w 190479"/>
                <a:gd name="connsiteY25" fmla="*/ 0 h 133350"/>
                <a:gd name="connsiteX26" fmla="*/ 180964 w 190479"/>
                <a:gd name="connsiteY26" fmla="*/ 0 h 133350"/>
                <a:gd name="connsiteX27" fmla="*/ 9514 w 190479"/>
                <a:gd name="connsiteY27" fmla="*/ 0 h 133350"/>
                <a:gd name="connsiteX0" fmla="*/ 9514 w 190479"/>
                <a:gd name="connsiteY0" fmla="*/ 114300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114300 h 133350"/>
                <a:gd name="connsiteX5" fmla="*/ 9514 w 190479"/>
                <a:gd name="connsiteY5" fmla="*/ 57150 h 133350"/>
                <a:gd name="connsiteX6" fmla="*/ 180964 w 190479"/>
                <a:gd name="connsiteY6" fmla="*/ 57131 h 133350"/>
                <a:gd name="connsiteX7" fmla="*/ 190479 w 190479"/>
                <a:gd name="connsiteY7" fmla="*/ 66666 h 133350"/>
                <a:gd name="connsiteX8" fmla="*/ 182079 w 190479"/>
                <a:gd name="connsiteY8" fmla="*/ 76114 h 133350"/>
                <a:gd name="connsiteX9" fmla="*/ 180964 w 190479"/>
                <a:gd name="connsiteY9" fmla="*/ 76181 h 133350"/>
                <a:gd name="connsiteX10" fmla="*/ 9514 w 190479"/>
                <a:gd name="connsiteY10" fmla="*/ 76200 h 133350"/>
                <a:gd name="connsiteX11" fmla="*/ 0 w 190479"/>
                <a:gd name="connsiteY11" fmla="*/ 66665 h 133350"/>
                <a:gd name="connsiteX12" fmla="*/ 8400 w 190479"/>
                <a:gd name="connsiteY12" fmla="*/ 57217 h 133350"/>
                <a:gd name="connsiteX13" fmla="*/ 9514 w 190479"/>
                <a:gd name="connsiteY13" fmla="*/ 57150 h 133350"/>
                <a:gd name="connsiteX14" fmla="*/ 180964 w 190479"/>
                <a:gd name="connsiteY14" fmla="*/ 57131 h 133350"/>
                <a:gd name="connsiteX15" fmla="*/ 9514 w 190479"/>
                <a:gd name="connsiteY15" fmla="*/ 57150 h 133350"/>
                <a:gd name="connsiteX16" fmla="*/ 9514 w 190479"/>
                <a:gd name="connsiteY16" fmla="*/ 0 h 133350"/>
                <a:gd name="connsiteX17" fmla="*/ 180964 w 190479"/>
                <a:gd name="connsiteY17" fmla="*/ 0 h 133350"/>
                <a:gd name="connsiteX18" fmla="*/ 190479 w 190479"/>
                <a:gd name="connsiteY18" fmla="*/ 9536 h 133350"/>
                <a:gd name="connsiteX19" fmla="*/ 182079 w 190479"/>
                <a:gd name="connsiteY19" fmla="*/ 18983 h 133350"/>
                <a:gd name="connsiteX20" fmla="*/ 180964 w 190479"/>
                <a:gd name="connsiteY20" fmla="*/ 19050 h 133350"/>
                <a:gd name="connsiteX21" fmla="*/ 9514 w 190479"/>
                <a:gd name="connsiteY21" fmla="*/ 19050 h 133350"/>
                <a:gd name="connsiteX22" fmla="*/ 0 w 190479"/>
                <a:gd name="connsiteY22" fmla="*/ 9514 h 133350"/>
                <a:gd name="connsiteX23" fmla="*/ 8400 w 190479"/>
                <a:gd name="connsiteY23" fmla="*/ 67 h 133350"/>
                <a:gd name="connsiteX24" fmla="*/ 9514 w 190479"/>
                <a:gd name="connsiteY24" fmla="*/ 0 h 133350"/>
                <a:gd name="connsiteX25" fmla="*/ 180964 w 190479"/>
                <a:gd name="connsiteY25" fmla="*/ 0 h 133350"/>
                <a:gd name="connsiteX26" fmla="*/ 9514 w 190479"/>
                <a:gd name="connsiteY26" fmla="*/ 0 h 133350"/>
                <a:gd name="connsiteX0" fmla="*/ 8400 w 190479"/>
                <a:gd name="connsiteY0" fmla="*/ 114367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57150 h 133350"/>
                <a:gd name="connsiteX5" fmla="*/ 180964 w 190479"/>
                <a:gd name="connsiteY5" fmla="*/ 57131 h 133350"/>
                <a:gd name="connsiteX6" fmla="*/ 190479 w 190479"/>
                <a:gd name="connsiteY6" fmla="*/ 66666 h 133350"/>
                <a:gd name="connsiteX7" fmla="*/ 182079 w 190479"/>
                <a:gd name="connsiteY7" fmla="*/ 76114 h 133350"/>
                <a:gd name="connsiteX8" fmla="*/ 180964 w 190479"/>
                <a:gd name="connsiteY8" fmla="*/ 76181 h 133350"/>
                <a:gd name="connsiteX9" fmla="*/ 9514 w 190479"/>
                <a:gd name="connsiteY9" fmla="*/ 76200 h 133350"/>
                <a:gd name="connsiteX10" fmla="*/ 0 w 190479"/>
                <a:gd name="connsiteY10" fmla="*/ 66665 h 133350"/>
                <a:gd name="connsiteX11" fmla="*/ 8400 w 190479"/>
                <a:gd name="connsiteY11" fmla="*/ 57217 h 133350"/>
                <a:gd name="connsiteX12" fmla="*/ 9514 w 190479"/>
                <a:gd name="connsiteY12" fmla="*/ 57150 h 133350"/>
                <a:gd name="connsiteX13" fmla="*/ 180964 w 190479"/>
                <a:gd name="connsiteY13" fmla="*/ 57131 h 133350"/>
                <a:gd name="connsiteX14" fmla="*/ 9514 w 190479"/>
                <a:gd name="connsiteY14" fmla="*/ 57150 h 133350"/>
                <a:gd name="connsiteX15" fmla="*/ 9514 w 190479"/>
                <a:gd name="connsiteY15" fmla="*/ 0 h 133350"/>
                <a:gd name="connsiteX16" fmla="*/ 180964 w 190479"/>
                <a:gd name="connsiteY16" fmla="*/ 0 h 133350"/>
                <a:gd name="connsiteX17" fmla="*/ 190479 w 190479"/>
                <a:gd name="connsiteY17" fmla="*/ 9536 h 133350"/>
                <a:gd name="connsiteX18" fmla="*/ 182079 w 190479"/>
                <a:gd name="connsiteY18" fmla="*/ 18983 h 133350"/>
                <a:gd name="connsiteX19" fmla="*/ 180964 w 190479"/>
                <a:gd name="connsiteY19" fmla="*/ 19050 h 133350"/>
                <a:gd name="connsiteX20" fmla="*/ 9514 w 190479"/>
                <a:gd name="connsiteY20" fmla="*/ 19050 h 133350"/>
                <a:gd name="connsiteX21" fmla="*/ 0 w 190479"/>
                <a:gd name="connsiteY21" fmla="*/ 9514 h 133350"/>
                <a:gd name="connsiteX22" fmla="*/ 8400 w 190479"/>
                <a:gd name="connsiteY22" fmla="*/ 67 h 133350"/>
                <a:gd name="connsiteX23" fmla="*/ 9514 w 190479"/>
                <a:gd name="connsiteY23" fmla="*/ 0 h 133350"/>
                <a:gd name="connsiteX24" fmla="*/ 180964 w 190479"/>
                <a:gd name="connsiteY24" fmla="*/ 0 h 133350"/>
                <a:gd name="connsiteX25" fmla="*/ 9514 w 190479"/>
                <a:gd name="connsiteY25" fmla="*/ 0 h 133350"/>
                <a:gd name="connsiteX0" fmla="*/ 0 w 190479"/>
                <a:gd name="connsiteY0" fmla="*/ 123815 h 133350"/>
                <a:gd name="connsiteX1" fmla="*/ 9514 w 190479"/>
                <a:gd name="connsiteY1" fmla="*/ 133350 h 133350"/>
                <a:gd name="connsiteX2" fmla="*/ 0 w 190479"/>
                <a:gd name="connsiteY2" fmla="*/ 123815 h 133350"/>
                <a:gd name="connsiteX3" fmla="*/ 9514 w 190479"/>
                <a:gd name="connsiteY3" fmla="*/ 57150 h 133350"/>
                <a:gd name="connsiteX4" fmla="*/ 180964 w 190479"/>
                <a:gd name="connsiteY4" fmla="*/ 57131 h 133350"/>
                <a:gd name="connsiteX5" fmla="*/ 190479 w 190479"/>
                <a:gd name="connsiteY5" fmla="*/ 66666 h 133350"/>
                <a:gd name="connsiteX6" fmla="*/ 182079 w 190479"/>
                <a:gd name="connsiteY6" fmla="*/ 76114 h 133350"/>
                <a:gd name="connsiteX7" fmla="*/ 180964 w 190479"/>
                <a:gd name="connsiteY7" fmla="*/ 76181 h 133350"/>
                <a:gd name="connsiteX8" fmla="*/ 9514 w 190479"/>
                <a:gd name="connsiteY8" fmla="*/ 76200 h 133350"/>
                <a:gd name="connsiteX9" fmla="*/ 0 w 190479"/>
                <a:gd name="connsiteY9" fmla="*/ 66665 h 133350"/>
                <a:gd name="connsiteX10" fmla="*/ 8400 w 190479"/>
                <a:gd name="connsiteY10" fmla="*/ 57217 h 133350"/>
                <a:gd name="connsiteX11" fmla="*/ 9514 w 190479"/>
                <a:gd name="connsiteY11" fmla="*/ 57150 h 133350"/>
                <a:gd name="connsiteX12" fmla="*/ 180964 w 190479"/>
                <a:gd name="connsiteY12" fmla="*/ 57131 h 133350"/>
                <a:gd name="connsiteX13" fmla="*/ 9514 w 190479"/>
                <a:gd name="connsiteY13" fmla="*/ 57150 h 133350"/>
                <a:gd name="connsiteX14" fmla="*/ 9514 w 190479"/>
                <a:gd name="connsiteY14" fmla="*/ 0 h 133350"/>
                <a:gd name="connsiteX15" fmla="*/ 180964 w 190479"/>
                <a:gd name="connsiteY15" fmla="*/ 0 h 133350"/>
                <a:gd name="connsiteX16" fmla="*/ 190479 w 190479"/>
                <a:gd name="connsiteY16" fmla="*/ 9536 h 133350"/>
                <a:gd name="connsiteX17" fmla="*/ 182079 w 190479"/>
                <a:gd name="connsiteY17" fmla="*/ 18983 h 133350"/>
                <a:gd name="connsiteX18" fmla="*/ 180964 w 190479"/>
                <a:gd name="connsiteY18" fmla="*/ 19050 h 133350"/>
                <a:gd name="connsiteX19" fmla="*/ 9514 w 190479"/>
                <a:gd name="connsiteY19" fmla="*/ 19050 h 133350"/>
                <a:gd name="connsiteX20" fmla="*/ 0 w 190479"/>
                <a:gd name="connsiteY20" fmla="*/ 9514 h 133350"/>
                <a:gd name="connsiteX21" fmla="*/ 8400 w 190479"/>
                <a:gd name="connsiteY21" fmla="*/ 67 h 133350"/>
                <a:gd name="connsiteX22" fmla="*/ 9514 w 190479"/>
                <a:gd name="connsiteY22" fmla="*/ 0 h 133350"/>
                <a:gd name="connsiteX23" fmla="*/ 180964 w 190479"/>
                <a:gd name="connsiteY23" fmla="*/ 0 h 133350"/>
                <a:gd name="connsiteX24" fmla="*/ 9514 w 190479"/>
                <a:gd name="connsiteY24" fmla="*/ 0 h 133350"/>
                <a:gd name="connsiteX0" fmla="*/ 9514 w 190479"/>
                <a:gd name="connsiteY0" fmla="*/ 57150 h 76200"/>
                <a:gd name="connsiteX1" fmla="*/ 180964 w 190479"/>
                <a:gd name="connsiteY1" fmla="*/ 57131 h 76200"/>
                <a:gd name="connsiteX2" fmla="*/ 190479 w 190479"/>
                <a:gd name="connsiteY2" fmla="*/ 66666 h 76200"/>
                <a:gd name="connsiteX3" fmla="*/ 182079 w 190479"/>
                <a:gd name="connsiteY3" fmla="*/ 76114 h 76200"/>
                <a:gd name="connsiteX4" fmla="*/ 180964 w 190479"/>
                <a:gd name="connsiteY4" fmla="*/ 76181 h 76200"/>
                <a:gd name="connsiteX5" fmla="*/ 9514 w 190479"/>
                <a:gd name="connsiteY5" fmla="*/ 76200 h 76200"/>
                <a:gd name="connsiteX6" fmla="*/ 0 w 190479"/>
                <a:gd name="connsiteY6" fmla="*/ 66665 h 76200"/>
                <a:gd name="connsiteX7" fmla="*/ 8400 w 190479"/>
                <a:gd name="connsiteY7" fmla="*/ 57217 h 76200"/>
                <a:gd name="connsiteX8" fmla="*/ 9514 w 190479"/>
                <a:gd name="connsiteY8" fmla="*/ 57150 h 76200"/>
                <a:gd name="connsiteX9" fmla="*/ 180964 w 190479"/>
                <a:gd name="connsiteY9" fmla="*/ 57131 h 76200"/>
                <a:gd name="connsiteX10" fmla="*/ 9514 w 190479"/>
                <a:gd name="connsiteY10" fmla="*/ 57150 h 76200"/>
                <a:gd name="connsiteX11" fmla="*/ 9514 w 190479"/>
                <a:gd name="connsiteY11" fmla="*/ 0 h 76200"/>
                <a:gd name="connsiteX12" fmla="*/ 180964 w 190479"/>
                <a:gd name="connsiteY12" fmla="*/ 0 h 76200"/>
                <a:gd name="connsiteX13" fmla="*/ 190479 w 190479"/>
                <a:gd name="connsiteY13" fmla="*/ 9536 h 76200"/>
                <a:gd name="connsiteX14" fmla="*/ 182079 w 190479"/>
                <a:gd name="connsiteY14" fmla="*/ 18983 h 76200"/>
                <a:gd name="connsiteX15" fmla="*/ 180964 w 190479"/>
                <a:gd name="connsiteY15" fmla="*/ 19050 h 76200"/>
                <a:gd name="connsiteX16" fmla="*/ 9514 w 190479"/>
                <a:gd name="connsiteY16" fmla="*/ 19050 h 76200"/>
                <a:gd name="connsiteX17" fmla="*/ 0 w 190479"/>
                <a:gd name="connsiteY17" fmla="*/ 9514 h 76200"/>
                <a:gd name="connsiteX18" fmla="*/ 8400 w 190479"/>
                <a:gd name="connsiteY18" fmla="*/ 67 h 76200"/>
                <a:gd name="connsiteX19" fmla="*/ 9514 w 190479"/>
                <a:gd name="connsiteY19" fmla="*/ 0 h 76200"/>
                <a:gd name="connsiteX20" fmla="*/ 180964 w 190479"/>
                <a:gd name="connsiteY20" fmla="*/ 0 h 76200"/>
                <a:gd name="connsiteX21" fmla="*/ 9514 w 190479"/>
                <a:gd name="connsiteY21"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479" h="76200">
                  <a:moveTo>
                    <a:pt x="9514" y="57150"/>
                  </a:moveTo>
                  <a:lnTo>
                    <a:pt x="180964" y="57131"/>
                  </a:lnTo>
                  <a:cubicBezTo>
                    <a:pt x="186225" y="57137"/>
                    <a:pt x="190485" y="61406"/>
                    <a:pt x="190479" y="66666"/>
                  </a:cubicBezTo>
                  <a:cubicBezTo>
                    <a:pt x="190473" y="71488"/>
                    <a:pt x="186866" y="75545"/>
                    <a:pt x="182079" y="76114"/>
                  </a:cubicBezTo>
                  <a:lnTo>
                    <a:pt x="180964" y="76181"/>
                  </a:lnTo>
                  <a:lnTo>
                    <a:pt x="9514" y="76200"/>
                  </a:lnTo>
                  <a:cubicBezTo>
                    <a:pt x="4254" y="76194"/>
                    <a:pt x="-6" y="71925"/>
                    <a:pt x="0" y="66665"/>
                  </a:cubicBezTo>
                  <a:cubicBezTo>
                    <a:pt x="5" y="61843"/>
                    <a:pt x="3612" y="57786"/>
                    <a:pt x="8400" y="57217"/>
                  </a:cubicBezTo>
                  <a:lnTo>
                    <a:pt x="9514" y="57150"/>
                  </a:lnTo>
                  <a:lnTo>
                    <a:pt x="180964" y="57131"/>
                  </a:lnTo>
                  <a:lnTo>
                    <a:pt x="9514" y="57150"/>
                  </a:lnTo>
                  <a:close/>
                  <a:moveTo>
                    <a:pt x="9514" y="0"/>
                  </a:moveTo>
                  <a:lnTo>
                    <a:pt x="180964" y="0"/>
                  </a:lnTo>
                  <a:cubicBezTo>
                    <a:pt x="186225" y="6"/>
                    <a:pt x="190485" y="4275"/>
                    <a:pt x="190479" y="9536"/>
                  </a:cubicBezTo>
                  <a:cubicBezTo>
                    <a:pt x="190473" y="14357"/>
                    <a:pt x="186866" y="18414"/>
                    <a:pt x="182079" y="18983"/>
                  </a:cubicBezTo>
                  <a:lnTo>
                    <a:pt x="180964" y="19050"/>
                  </a:lnTo>
                  <a:lnTo>
                    <a:pt x="9514" y="19050"/>
                  </a:lnTo>
                  <a:cubicBezTo>
                    <a:pt x="4254" y="19044"/>
                    <a:pt x="-6" y="14775"/>
                    <a:pt x="0" y="9514"/>
                  </a:cubicBezTo>
                  <a:cubicBezTo>
                    <a:pt x="5" y="4693"/>
                    <a:pt x="3612" y="636"/>
                    <a:pt x="8400" y="67"/>
                  </a:cubicBezTo>
                  <a:lnTo>
                    <a:pt x="9514" y="0"/>
                  </a:lnTo>
                  <a:lnTo>
                    <a:pt x="180964" y="0"/>
                  </a:lnTo>
                  <a:lnTo>
                    <a:pt x="9514"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TextBox 14">
            <a:extLst>
              <a:ext uri="{FF2B5EF4-FFF2-40B4-BE49-F238E27FC236}">
                <a16:creationId xmlns:a16="http://schemas.microsoft.com/office/drawing/2014/main" id="{B13A9AD0-963E-37C2-9C62-2FCF9B934674}"/>
              </a:ext>
            </a:extLst>
          </p:cNvPr>
          <p:cNvSpPr txBox="1"/>
          <p:nvPr/>
        </p:nvSpPr>
        <p:spPr>
          <a:xfrm>
            <a:off x="7243567" y="2973525"/>
            <a:ext cx="1376034" cy="738664"/>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en-US" sz="1400"/>
              <a:t>What were the sales for April 2023?</a:t>
            </a:r>
            <a:endParaRPr lang="en-GB" sz="1400"/>
          </a:p>
        </p:txBody>
      </p:sp>
      <p:grpSp>
        <p:nvGrpSpPr>
          <p:cNvPr id="56" name="Group 55">
            <a:extLst>
              <a:ext uri="{FF2B5EF4-FFF2-40B4-BE49-F238E27FC236}">
                <a16:creationId xmlns:a16="http://schemas.microsoft.com/office/drawing/2014/main" id="{2036F627-A3AC-9792-1733-B2D7BA05C9D3}"/>
              </a:ext>
            </a:extLst>
          </p:cNvPr>
          <p:cNvGrpSpPr/>
          <p:nvPr/>
        </p:nvGrpSpPr>
        <p:grpSpPr>
          <a:xfrm>
            <a:off x="6631895" y="1608075"/>
            <a:ext cx="2149393" cy="4509574"/>
            <a:chOff x="6878243" y="1759464"/>
            <a:chExt cx="2149393" cy="4509574"/>
          </a:xfrm>
        </p:grpSpPr>
        <p:grpSp>
          <p:nvGrpSpPr>
            <p:cNvPr id="55" name="Group 54">
              <a:extLst>
                <a:ext uri="{FF2B5EF4-FFF2-40B4-BE49-F238E27FC236}">
                  <a16:creationId xmlns:a16="http://schemas.microsoft.com/office/drawing/2014/main" id="{727F3930-0FC8-773C-832B-6319D4A6A7FB}"/>
                </a:ext>
              </a:extLst>
            </p:cNvPr>
            <p:cNvGrpSpPr/>
            <p:nvPr/>
          </p:nvGrpSpPr>
          <p:grpSpPr>
            <a:xfrm>
              <a:off x="6878243" y="1759464"/>
              <a:ext cx="2149393" cy="4509574"/>
              <a:chOff x="6878243" y="1759464"/>
              <a:chExt cx="2149393" cy="4509574"/>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390093" y="1759464"/>
                <a:ext cx="1637543" cy="4509574"/>
              </a:xfrm>
              <a:prstGeom prst="roundRect">
                <a:avLst>
                  <a:gd name="adj" fmla="val 523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Oval 4">
                <a:extLst>
                  <a:ext uri="{FF2B5EF4-FFF2-40B4-BE49-F238E27FC236}">
                    <a16:creationId xmlns:a16="http://schemas.microsoft.com/office/drawing/2014/main" id="{64B0CE9F-B797-66E3-0052-6DA8539C7686}"/>
                  </a:ext>
                  <a:ext uri="{C183D7F6-B498-43B3-948B-1728B52AA6E4}">
                    <adec:decorative xmlns:adec="http://schemas.microsoft.com/office/drawing/2017/decorative" val="1"/>
                  </a:ext>
                </a:extLst>
              </p:cNvPr>
              <p:cNvSpPr/>
              <p:nvPr/>
            </p:nvSpPr>
            <p:spPr bwMode="auto">
              <a:xfrm>
                <a:off x="6878243" y="3563198"/>
                <a:ext cx="352541" cy="35168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err="1">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endParaRPr>
              </a:p>
            </p:txBody>
          </p:sp>
        </p:grpSp>
        <p:sp>
          <p:nvSpPr>
            <p:cNvPr id="7" name="Graphic 16">
              <a:extLst>
                <a:ext uri="{FF2B5EF4-FFF2-40B4-BE49-F238E27FC236}">
                  <a16:creationId xmlns:a16="http://schemas.microsoft.com/office/drawing/2014/main" id="{5EF66625-385A-BD63-8FF0-F9153718496E}"/>
                </a:ext>
              </a:extLst>
            </p:cNvPr>
            <p:cNvSpPr/>
            <p:nvPr/>
          </p:nvSpPr>
          <p:spPr>
            <a:xfrm>
              <a:off x="6968163" y="3652691"/>
              <a:ext cx="172698" cy="172698"/>
            </a:xfrm>
            <a:custGeom>
              <a:avLst/>
              <a:gdLst>
                <a:gd name="connsiteX0" fmla="*/ 103124 w 208965"/>
                <a:gd name="connsiteY0" fmla="*/ 81 h 208965"/>
                <a:gd name="connsiteX1" fmla="*/ 104483 w 208965"/>
                <a:gd name="connsiteY1" fmla="*/ 0 h 208965"/>
                <a:gd name="connsiteX2" fmla="*/ 116010 w 208965"/>
                <a:gd name="connsiteY2" fmla="*/ 10251 h 208965"/>
                <a:gd name="connsiteX3" fmla="*/ 116092 w 208965"/>
                <a:gd name="connsiteY3" fmla="*/ 11609 h 208965"/>
                <a:gd name="connsiteX4" fmla="*/ 116092 w 208965"/>
                <a:gd name="connsiteY4" fmla="*/ 92873 h 208965"/>
                <a:gd name="connsiteX5" fmla="*/ 197356 w 208965"/>
                <a:gd name="connsiteY5" fmla="*/ 92873 h 208965"/>
                <a:gd name="connsiteX6" fmla="*/ 208884 w 208965"/>
                <a:gd name="connsiteY6" fmla="*/ 103124 h 208965"/>
                <a:gd name="connsiteX7" fmla="*/ 208965 w 208965"/>
                <a:gd name="connsiteY7" fmla="*/ 104483 h 208965"/>
                <a:gd name="connsiteX8" fmla="*/ 198714 w 208965"/>
                <a:gd name="connsiteY8" fmla="*/ 116010 h 208965"/>
                <a:gd name="connsiteX9" fmla="*/ 197356 w 208965"/>
                <a:gd name="connsiteY9" fmla="*/ 116092 h 208965"/>
                <a:gd name="connsiteX10" fmla="*/ 116092 w 208965"/>
                <a:gd name="connsiteY10" fmla="*/ 116092 h 208965"/>
                <a:gd name="connsiteX11" fmla="*/ 116092 w 208965"/>
                <a:gd name="connsiteY11" fmla="*/ 197356 h 208965"/>
                <a:gd name="connsiteX12" fmla="*/ 105841 w 208965"/>
                <a:gd name="connsiteY12" fmla="*/ 208884 h 208965"/>
                <a:gd name="connsiteX13" fmla="*/ 104483 w 208965"/>
                <a:gd name="connsiteY13" fmla="*/ 208965 h 208965"/>
                <a:gd name="connsiteX14" fmla="*/ 92955 w 208965"/>
                <a:gd name="connsiteY14" fmla="*/ 198714 h 208965"/>
                <a:gd name="connsiteX15" fmla="*/ 92873 w 208965"/>
                <a:gd name="connsiteY15" fmla="*/ 197356 h 208965"/>
                <a:gd name="connsiteX16" fmla="*/ 92873 w 208965"/>
                <a:gd name="connsiteY16" fmla="*/ 116092 h 208965"/>
                <a:gd name="connsiteX17" fmla="*/ 11609 w 208965"/>
                <a:gd name="connsiteY17" fmla="*/ 116092 h 208965"/>
                <a:gd name="connsiteX18" fmla="*/ 81 w 208965"/>
                <a:gd name="connsiteY18" fmla="*/ 105841 h 208965"/>
                <a:gd name="connsiteX19" fmla="*/ 0 w 208965"/>
                <a:gd name="connsiteY19" fmla="*/ 104483 h 208965"/>
                <a:gd name="connsiteX20" fmla="*/ 10251 w 208965"/>
                <a:gd name="connsiteY20" fmla="*/ 92955 h 208965"/>
                <a:gd name="connsiteX21" fmla="*/ 11609 w 208965"/>
                <a:gd name="connsiteY21" fmla="*/ 92873 h 208965"/>
                <a:gd name="connsiteX22" fmla="*/ 92873 w 208965"/>
                <a:gd name="connsiteY22" fmla="*/ 92873 h 208965"/>
                <a:gd name="connsiteX23" fmla="*/ 92873 w 208965"/>
                <a:gd name="connsiteY23" fmla="*/ 11609 h 208965"/>
                <a:gd name="connsiteX24" fmla="*/ 103124 w 208965"/>
                <a:gd name="connsiteY24" fmla="*/ 81 h 208965"/>
                <a:gd name="connsiteX25" fmla="*/ 104483 w 208965"/>
                <a:gd name="connsiteY25" fmla="*/ 0 h 208965"/>
                <a:gd name="connsiteX26" fmla="*/ 103124 w 208965"/>
                <a:gd name="connsiteY26" fmla="*/ 81 h 2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8965" h="208965">
                  <a:moveTo>
                    <a:pt x="103124" y="81"/>
                  </a:moveTo>
                  <a:lnTo>
                    <a:pt x="104483" y="0"/>
                  </a:lnTo>
                  <a:cubicBezTo>
                    <a:pt x="110368" y="1"/>
                    <a:pt x="115322" y="4406"/>
                    <a:pt x="116010" y="10251"/>
                  </a:cubicBezTo>
                  <a:lnTo>
                    <a:pt x="116092" y="11609"/>
                  </a:lnTo>
                  <a:lnTo>
                    <a:pt x="116092" y="92873"/>
                  </a:lnTo>
                  <a:lnTo>
                    <a:pt x="197356" y="92873"/>
                  </a:lnTo>
                  <a:cubicBezTo>
                    <a:pt x="203242" y="92874"/>
                    <a:pt x="208195" y="97279"/>
                    <a:pt x="208884" y="103124"/>
                  </a:cubicBezTo>
                  <a:lnTo>
                    <a:pt x="208965" y="104483"/>
                  </a:lnTo>
                  <a:cubicBezTo>
                    <a:pt x="208964" y="110368"/>
                    <a:pt x="204559" y="115322"/>
                    <a:pt x="198714" y="116010"/>
                  </a:cubicBezTo>
                  <a:lnTo>
                    <a:pt x="197356" y="116092"/>
                  </a:lnTo>
                  <a:lnTo>
                    <a:pt x="116092" y="116092"/>
                  </a:lnTo>
                  <a:lnTo>
                    <a:pt x="116092" y="197356"/>
                  </a:lnTo>
                  <a:cubicBezTo>
                    <a:pt x="116091" y="203242"/>
                    <a:pt x="111686" y="208195"/>
                    <a:pt x="105841" y="208884"/>
                  </a:cubicBezTo>
                  <a:lnTo>
                    <a:pt x="104483" y="208965"/>
                  </a:lnTo>
                  <a:cubicBezTo>
                    <a:pt x="98597" y="208964"/>
                    <a:pt x="93643" y="204559"/>
                    <a:pt x="92955" y="198714"/>
                  </a:cubicBezTo>
                  <a:lnTo>
                    <a:pt x="92873" y="197356"/>
                  </a:lnTo>
                  <a:lnTo>
                    <a:pt x="92873" y="116092"/>
                  </a:lnTo>
                  <a:lnTo>
                    <a:pt x="11609" y="116092"/>
                  </a:lnTo>
                  <a:cubicBezTo>
                    <a:pt x="5724" y="116091"/>
                    <a:pt x="770" y="111686"/>
                    <a:pt x="81" y="105841"/>
                  </a:cubicBezTo>
                  <a:lnTo>
                    <a:pt x="0" y="104483"/>
                  </a:lnTo>
                  <a:cubicBezTo>
                    <a:pt x="1" y="98597"/>
                    <a:pt x="4406" y="93643"/>
                    <a:pt x="10251" y="92955"/>
                  </a:cubicBezTo>
                  <a:lnTo>
                    <a:pt x="11609" y="92873"/>
                  </a:lnTo>
                  <a:lnTo>
                    <a:pt x="92873" y="92873"/>
                  </a:lnTo>
                  <a:lnTo>
                    <a:pt x="92873" y="11609"/>
                  </a:lnTo>
                  <a:cubicBezTo>
                    <a:pt x="92874" y="5724"/>
                    <a:pt x="97279" y="770"/>
                    <a:pt x="103124" y="81"/>
                  </a:cubicBezTo>
                  <a:lnTo>
                    <a:pt x="104483" y="0"/>
                  </a:lnTo>
                  <a:lnTo>
                    <a:pt x="103124" y="81"/>
                  </a:lnTo>
                  <a:close/>
                </a:path>
              </a:pathLst>
            </a:custGeom>
            <a:solidFill>
              <a:srgbClr val="FFFFFF"/>
            </a:solidFill>
            <a:ln w="837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556453" y="1253141"/>
            <a:ext cx="5832518" cy="947522"/>
          </a:xfrm>
          <a:prstGeom prst="round2SameRect">
            <a:avLst>
              <a:gd name="adj1" fmla="val 2969"/>
              <a:gd name="adj2" fmla="val 20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4200" y="368171"/>
            <a:ext cx="11018520" cy="553998"/>
          </a:xfrm>
        </p:spPr>
        <p:txBody>
          <a:bodyPr/>
          <a:lstStyle/>
          <a:p>
            <a:pPr algn="ctr"/>
            <a:r>
              <a:rPr lang="en-US"/>
              <a:t>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2680887" y="1031480"/>
            <a:ext cx="1582033"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Instruction</a:t>
            </a:r>
          </a:p>
        </p:txBody>
      </p:sp>
      <p:sp>
        <p:nvSpPr>
          <p:cNvPr id="24" name="TextBox 23">
            <a:extLst>
              <a:ext uri="{FF2B5EF4-FFF2-40B4-BE49-F238E27FC236}">
                <a16:creationId xmlns:a16="http://schemas.microsoft.com/office/drawing/2014/main" id="{76C41E4E-0396-6B26-4B57-6D91DE2397DF}"/>
              </a:ext>
            </a:extLst>
          </p:cNvPr>
          <p:cNvSpPr txBox="1"/>
          <p:nvPr/>
        </p:nvSpPr>
        <p:spPr>
          <a:xfrm>
            <a:off x="696439" y="1550041"/>
            <a:ext cx="5579126" cy="661720"/>
          </a:xfrm>
          <a:prstGeom prst="rect">
            <a:avLst/>
          </a:prstGeom>
          <a:noFill/>
        </p:spPr>
        <p:txBody>
          <a:bodyPr wrap="square">
            <a:spAutoFit/>
          </a:bodyPr>
          <a:lstStyle/>
          <a:p>
            <a:pPr algn="ctr">
              <a:defRPr/>
            </a:pPr>
            <a:r>
              <a:rPr lang="en-US" sz="1200"/>
              <a:t>You are a sales analysis agent for Contoso. You get all the sales data from this app using the functions provided. Use the database {</a:t>
            </a:r>
            <a:r>
              <a:rPr lang="en-US" sz="1300">
                <a:solidFill>
                  <a:srgbClr val="FFC000"/>
                </a:solidFill>
              </a:rPr>
              <a:t>metadata</a:t>
            </a:r>
            <a:r>
              <a:rPr lang="en-US" sz="1200"/>
              <a:t>} when writing SQL queries. </a:t>
            </a:r>
            <a:endParaRPr lang="en-CA" sz="1200"/>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9652663" y="2724166"/>
            <a:ext cx="2116003" cy="26314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1300"/>
              <a:t>name = </a:t>
            </a:r>
            <a:r>
              <a:rPr lang="en-US" sz="1600" err="1">
                <a:solidFill>
                  <a:srgbClr val="FFC000"/>
                </a:solidFill>
              </a:rPr>
              <a:t>async_fetch_sales_data_using_sqlite_query</a:t>
            </a:r>
            <a:r>
              <a:rPr lang="en-US" sz="1600"/>
              <a:t>’</a:t>
            </a:r>
          </a:p>
          <a:p>
            <a:pPr lvl="0" defTabSz="914367">
              <a:defRPr/>
            </a:pPr>
            <a:r>
              <a:rPr lang="en-GB" sz="1300" err="1">
                <a:cs typeface="+mn-cs"/>
              </a:rPr>
              <a:t>args</a:t>
            </a:r>
            <a:r>
              <a:rPr lang="en-GB" sz="1300">
                <a:cs typeface="+mn-cs"/>
              </a:rPr>
              <a:t> = {​</a:t>
            </a:r>
            <a:br>
              <a:rPr lang="en-GB" sz="1300">
                <a:cs typeface="+mn-cs"/>
              </a:rPr>
            </a:br>
            <a:r>
              <a:rPr lang="en-GB" sz="1300">
                <a:solidFill>
                  <a:srgbClr val="FFC000"/>
                </a:solidFill>
                <a:cs typeface="+mn-cs"/>
              </a:rPr>
              <a:t>    “query": </a:t>
            </a:r>
            <a:br>
              <a:rPr lang="en-GB" sz="1300">
                <a:solidFill>
                  <a:srgbClr val="FFC000"/>
                </a:solidFill>
                <a:cs typeface="+mn-cs"/>
              </a:rPr>
            </a:br>
            <a:r>
              <a:rPr lang="en-GB" sz="1800" b="1">
                <a:solidFill>
                  <a:srgbClr val="FFC000"/>
                </a:solidFill>
                <a:cs typeface="+mn-cs"/>
              </a:rPr>
              <a:t>“SELECT Revenue </a:t>
            </a:r>
            <a:br>
              <a:rPr lang="en-GB" sz="1800" b="1">
                <a:solidFill>
                  <a:srgbClr val="FFC000"/>
                </a:solidFill>
                <a:cs typeface="+mn-cs"/>
              </a:rPr>
            </a:br>
            <a:r>
              <a:rPr lang="en-GB" sz="1800" b="1">
                <a:solidFill>
                  <a:srgbClr val="FFC000"/>
                </a:solidFill>
                <a:cs typeface="+mn-cs"/>
              </a:rPr>
              <a:t>FROM sales </a:t>
            </a:r>
            <a:br>
              <a:rPr lang="en-GB" sz="1800" b="1">
                <a:solidFill>
                  <a:srgbClr val="FFC000"/>
                </a:solidFill>
                <a:cs typeface="+mn-cs"/>
              </a:rPr>
            </a:br>
            <a:r>
              <a:rPr lang="en-GB" sz="1800" b="1">
                <a:solidFill>
                  <a:srgbClr val="FFC000"/>
                </a:solidFill>
                <a:cs typeface="+mn-cs"/>
              </a:rPr>
              <a:t>WHERE month = 4 and year = 2023”</a:t>
            </a:r>
            <a:br>
              <a:rPr lang="en-GB" sz="1300">
                <a:cs typeface="+mn-cs"/>
              </a:rPr>
            </a:br>
            <a:r>
              <a:rPr lang="en-GB" sz="1300">
                <a:cs typeface="+mn-cs"/>
              </a:rPr>
              <a:t>}​</a:t>
            </a:r>
          </a:p>
        </p:txBody>
      </p:sp>
      <p:sp>
        <p:nvSpPr>
          <p:cNvPr id="22" name="Rounded Rectangle 10">
            <a:extLst>
              <a:ext uri="{FF2B5EF4-FFF2-40B4-BE49-F238E27FC236}">
                <a16:creationId xmlns:a16="http://schemas.microsoft.com/office/drawing/2014/main" id="{A645F6BB-3C86-8566-B6FB-37FB60BE802A}"/>
              </a:ext>
            </a:extLst>
          </p:cNvPr>
          <p:cNvSpPr/>
          <p:nvPr/>
        </p:nvSpPr>
        <p:spPr bwMode="auto">
          <a:xfrm>
            <a:off x="7377344" y="1413467"/>
            <a:ext cx="1174100" cy="396000"/>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User</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652664" y="1386415"/>
            <a:ext cx="1318952"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LLM</a:t>
            </a:r>
          </a:p>
        </p:txBody>
      </p:sp>
      <p:sp>
        <p:nvSpPr>
          <p:cNvPr id="4" name="Rectangle: Top Corners Rounded 3">
            <a:extLst>
              <a:ext uri="{FF2B5EF4-FFF2-40B4-BE49-F238E27FC236}">
                <a16:creationId xmlns:a16="http://schemas.microsoft.com/office/drawing/2014/main" id="{E59ACCDA-FA36-E53E-133C-9D9077768B08}"/>
              </a:ext>
              <a:ext uri="{C183D7F6-B498-43B3-948B-1728B52AA6E4}">
                <adec:decorative xmlns:adec="http://schemas.microsoft.com/office/drawing/2017/decorative" val="1"/>
              </a:ext>
            </a:extLst>
          </p:cNvPr>
          <p:cNvSpPr/>
          <p:nvPr/>
        </p:nvSpPr>
        <p:spPr bwMode="auto">
          <a:xfrm>
            <a:off x="548479" y="2553780"/>
            <a:ext cx="5832518" cy="3563869"/>
          </a:xfrm>
          <a:prstGeom prst="round2SameRect">
            <a:avLst>
              <a:gd name="adj1" fmla="val 2969"/>
              <a:gd name="adj2" fmla="val 20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Rounded Rectangle 10">
            <a:extLst>
              <a:ext uri="{FF2B5EF4-FFF2-40B4-BE49-F238E27FC236}">
                <a16:creationId xmlns:a16="http://schemas.microsoft.com/office/drawing/2014/main" id="{6976CBC9-7F6F-6621-D251-5A24912A36AE}"/>
              </a:ext>
            </a:extLst>
          </p:cNvPr>
          <p:cNvSpPr/>
          <p:nvPr/>
        </p:nvSpPr>
        <p:spPr bwMode="auto">
          <a:xfrm>
            <a:off x="2672913" y="2332119"/>
            <a:ext cx="1582033"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Function</a:t>
            </a:r>
          </a:p>
        </p:txBody>
      </p:sp>
      <p:pic>
        <p:nvPicPr>
          <p:cNvPr id="13" name="Picture 12">
            <a:extLst>
              <a:ext uri="{FF2B5EF4-FFF2-40B4-BE49-F238E27FC236}">
                <a16:creationId xmlns:a16="http://schemas.microsoft.com/office/drawing/2014/main" id="{39C9D026-4444-22FA-7687-A0ED06D498B0}"/>
              </a:ext>
            </a:extLst>
          </p:cNvPr>
          <p:cNvPicPr>
            <a:picLocks noChangeAspect="1"/>
          </p:cNvPicPr>
          <p:nvPr/>
        </p:nvPicPr>
        <p:blipFill>
          <a:blip r:embed="rId3"/>
          <a:stretch>
            <a:fillRect/>
          </a:stretch>
        </p:blipFill>
        <p:spPr>
          <a:xfrm>
            <a:off x="685288" y="2979280"/>
            <a:ext cx="5575930" cy="2938843"/>
          </a:xfrm>
          <a:prstGeom prst="rect">
            <a:avLst/>
          </a:prstGeom>
        </p:spPr>
      </p:pic>
    </p:spTree>
    <p:extLst>
      <p:ext uri="{BB962C8B-B14F-4D97-AF65-F5344CB8AC3E}">
        <p14:creationId xmlns:p14="http://schemas.microsoft.com/office/powerpoint/2010/main" val="2966410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p:bldP spid="3" grpId="0" animBg="1"/>
      <p:bldP spid="12" grpId="0" animBg="1"/>
      <p:bldP spid="24" grpId="0"/>
      <p:bldP spid="20" grpId="0"/>
      <p:bldP spid="22" grpId="0" animBg="1"/>
      <p:bldP spid="23" grpId="0" animBg="1"/>
      <p:bldP spid="4" grpId="0" animBg="1"/>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a:extLst>
            <a:ext uri="{FF2B5EF4-FFF2-40B4-BE49-F238E27FC236}">
              <a16:creationId xmlns:a16="http://schemas.microsoft.com/office/drawing/2014/main" id="{F63372FF-966C-3162-48E7-7A9A18957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F7F2B-14FA-F55B-768F-68F7F936A0F2}"/>
              </a:ext>
            </a:extLst>
          </p:cNvPr>
          <p:cNvSpPr>
            <a:spLocks noGrp="1"/>
          </p:cNvSpPr>
          <p:nvPr>
            <p:ph type="title"/>
          </p:nvPr>
        </p:nvSpPr>
        <p:spPr>
          <a:xfrm>
            <a:off x="584201" y="1892088"/>
            <a:ext cx="9144000" cy="615553"/>
          </a:xfrm>
        </p:spPr>
        <p:txBody>
          <a:bodyPr/>
          <a:lstStyle/>
          <a:p>
            <a:r>
              <a:rPr lang="en-US">
                <a:latin typeface="Segoe Sans Display Semibold"/>
                <a:cs typeface="Segoe Sans Display Semibold"/>
              </a:rPr>
              <a:t>Lab 1 Demo </a:t>
            </a:r>
            <a:endParaRPr lang="en-US">
              <a:latin typeface="Segoe Sans Display Semibold"/>
            </a:endParaRPr>
          </a:p>
        </p:txBody>
      </p:sp>
      <p:sp>
        <p:nvSpPr>
          <p:cNvPr id="6" name="TextBox 5">
            <a:extLst>
              <a:ext uri="{FF2B5EF4-FFF2-40B4-BE49-F238E27FC236}">
                <a16:creationId xmlns:a16="http://schemas.microsoft.com/office/drawing/2014/main" id="{43241DE1-F7E1-9618-7A59-86DE91AC4EA9}"/>
              </a:ext>
            </a:extLst>
          </p:cNvPr>
          <p:cNvSpPr txBox="1"/>
          <p:nvPr/>
        </p:nvSpPr>
        <p:spPr>
          <a:xfrm>
            <a:off x="601625" y="2968665"/>
            <a:ext cx="5806077" cy="1231106"/>
          </a:xfrm>
          <a:prstGeom prst="rect">
            <a:avLst/>
          </a:prstGeom>
          <a:noFill/>
        </p:spPr>
        <p:txBody>
          <a:bodyPr wrap="none" lIns="0" tIns="0" rIns="0" bIns="0" rtlCol="0">
            <a:spAutoFit/>
          </a:bodyPr>
          <a:lstStyle/>
          <a:p>
            <a:pPr algn="l"/>
            <a:r>
              <a:rPr lang="en-US" sz="4000">
                <a:latin typeface="Segoe Sans Display Semibold"/>
                <a:cs typeface="Segoe Sans Display Semibold"/>
              </a:rPr>
              <a:t>F</a:t>
            </a:r>
            <a:r>
              <a:rPr lang="en-US" sz="4000">
                <a:latin typeface="Segoe Sans Display Semibold"/>
                <a:cs typeface="Segoe UI"/>
              </a:rPr>
              <a:t>unction Calling and </a:t>
            </a:r>
            <a:br>
              <a:rPr lang="en-US" sz="4000">
                <a:latin typeface="Segoe Sans Display Semibold"/>
                <a:cs typeface="Segoe UI"/>
              </a:rPr>
            </a:br>
            <a:r>
              <a:rPr lang="en-US" sz="4000">
                <a:latin typeface="Segoe Sans Display Semibold"/>
                <a:cs typeface="Segoe Sans Display Semibold"/>
              </a:rPr>
              <a:t>Dynamic SQL Generation</a:t>
            </a:r>
            <a:endParaRPr lang="en-US" sz="1800" spc="-50">
              <a:ln w="3175">
                <a:noFill/>
              </a:ln>
              <a:latin typeface="Segoe Sans Display Semibold" pitchFamily="2" charset="0"/>
              <a:cs typeface="Segoe UI"/>
            </a:endParaRPr>
          </a:p>
        </p:txBody>
      </p:sp>
    </p:spTree>
    <p:extLst>
      <p:ext uri="{BB962C8B-B14F-4D97-AF65-F5344CB8AC3E}">
        <p14:creationId xmlns:p14="http://schemas.microsoft.com/office/powerpoint/2010/main" val="2014213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679F-7899-246D-86F9-D656D47D7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53491-961D-CB3B-8BD7-AF369FAC9477}"/>
              </a:ext>
            </a:extLst>
          </p:cNvPr>
          <p:cNvSpPr>
            <a:spLocks noGrp="1"/>
          </p:cNvSpPr>
          <p:nvPr>
            <p:ph type="title"/>
          </p:nvPr>
        </p:nvSpPr>
        <p:spPr>
          <a:xfrm>
            <a:off x="584200" y="1893472"/>
            <a:ext cx="9144000" cy="615553"/>
          </a:xfrm>
        </p:spPr>
        <p:txBody>
          <a:bodyPr/>
          <a:lstStyle/>
          <a:p>
            <a:r>
              <a:rPr lang="en-US">
                <a:latin typeface="Segoe Sans Display Semibold"/>
                <a:cs typeface="Segoe Sans Display Semibold"/>
              </a:rPr>
              <a:t>Lab 2 Demo</a:t>
            </a:r>
            <a:endParaRPr lang="en-US"/>
          </a:p>
        </p:txBody>
      </p:sp>
      <p:sp>
        <p:nvSpPr>
          <p:cNvPr id="4" name="TextBox 3">
            <a:extLst>
              <a:ext uri="{FF2B5EF4-FFF2-40B4-BE49-F238E27FC236}">
                <a16:creationId xmlns:a16="http://schemas.microsoft.com/office/drawing/2014/main" id="{8161A439-CDCC-EA09-ECA6-E7BC9D2F3E49}"/>
              </a:ext>
            </a:extLst>
          </p:cNvPr>
          <p:cNvSpPr txBox="1"/>
          <p:nvPr/>
        </p:nvSpPr>
        <p:spPr>
          <a:xfrm>
            <a:off x="584200" y="2977376"/>
            <a:ext cx="6083717" cy="615553"/>
          </a:xfrm>
          <a:prstGeom prst="rect">
            <a:avLst/>
          </a:prstGeom>
          <a:noFill/>
        </p:spPr>
        <p:txBody>
          <a:bodyPr wrap="none" lIns="0" tIns="0" rIns="0" bIns="0" rtlCol="0">
            <a:spAutoFit/>
          </a:bodyPr>
          <a:lstStyle/>
          <a:p>
            <a:pPr algn="l"/>
            <a:r>
              <a:rPr lang="en-US" sz="4000" spc="-50">
                <a:ln w="3175">
                  <a:noFill/>
                </a:ln>
                <a:latin typeface="Segoe Sans Display Semibold" pitchFamily="2" charset="0"/>
                <a:cs typeface="Segoe UI"/>
              </a:rPr>
              <a:t>Grounding with File Search</a:t>
            </a:r>
          </a:p>
        </p:txBody>
      </p:sp>
      <p:pic>
        <p:nvPicPr>
          <p:cNvPr id="5" name="Picture 4" descr="A blue and white rectangular object with white stripes&#10;&#10;Description automatically generated">
            <a:extLst>
              <a:ext uri="{FF2B5EF4-FFF2-40B4-BE49-F238E27FC236}">
                <a16:creationId xmlns:a16="http://schemas.microsoft.com/office/drawing/2014/main" id="{D2B72295-77F2-194D-DD75-8DF7FCA0C585}"/>
              </a:ext>
            </a:extLst>
          </p:cNvPr>
          <p:cNvPicPr>
            <a:picLocks noChangeAspect="1"/>
          </p:cNvPicPr>
          <p:nvPr/>
        </p:nvPicPr>
        <p:blipFill>
          <a:blip r:embed="rId3"/>
          <a:stretch>
            <a:fillRect/>
          </a:stretch>
        </p:blipFill>
        <p:spPr>
          <a:xfrm>
            <a:off x="9140436" y="1716232"/>
            <a:ext cx="2391852" cy="2466301"/>
          </a:xfrm>
          <a:prstGeom prst="rect">
            <a:avLst/>
          </a:prstGeom>
        </p:spPr>
      </p:pic>
    </p:spTree>
    <p:extLst>
      <p:ext uri="{BB962C8B-B14F-4D97-AF65-F5344CB8AC3E}">
        <p14:creationId xmlns:p14="http://schemas.microsoft.com/office/powerpoint/2010/main" val="27398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DCC42-7B35-4539-E5F8-C38338423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D907A-BB8E-A12C-4B3E-DA70FFF34CE8}"/>
              </a:ext>
            </a:extLst>
          </p:cNvPr>
          <p:cNvSpPr>
            <a:spLocks noGrp="1"/>
          </p:cNvSpPr>
          <p:nvPr>
            <p:ph type="title"/>
          </p:nvPr>
        </p:nvSpPr>
        <p:spPr>
          <a:xfrm>
            <a:off x="584200" y="1893472"/>
            <a:ext cx="9144000" cy="615553"/>
          </a:xfrm>
        </p:spPr>
        <p:txBody>
          <a:bodyPr/>
          <a:lstStyle/>
          <a:p>
            <a:r>
              <a:rPr lang="en-US">
                <a:latin typeface="Segoe Sans Display Semibold"/>
                <a:cs typeface="Segoe Sans Display Semibold"/>
              </a:rPr>
              <a:t>Lab 3 Demo</a:t>
            </a:r>
            <a:endParaRPr lang="en-US"/>
          </a:p>
        </p:txBody>
      </p:sp>
      <p:sp>
        <p:nvSpPr>
          <p:cNvPr id="4" name="TextBox 3">
            <a:extLst>
              <a:ext uri="{FF2B5EF4-FFF2-40B4-BE49-F238E27FC236}">
                <a16:creationId xmlns:a16="http://schemas.microsoft.com/office/drawing/2014/main" id="{4936E56D-9E02-DC70-9CDE-F62503C0FDA4}"/>
              </a:ext>
            </a:extLst>
          </p:cNvPr>
          <p:cNvSpPr txBox="1"/>
          <p:nvPr/>
        </p:nvSpPr>
        <p:spPr>
          <a:xfrm>
            <a:off x="584200" y="2977376"/>
            <a:ext cx="3822841" cy="615553"/>
          </a:xfrm>
          <a:prstGeom prst="rect">
            <a:avLst/>
          </a:prstGeom>
          <a:noFill/>
        </p:spPr>
        <p:txBody>
          <a:bodyPr wrap="none" lIns="0" tIns="0" rIns="0" bIns="0" rtlCol="0">
            <a:spAutoFit/>
          </a:bodyPr>
          <a:lstStyle/>
          <a:p>
            <a:pPr algn="l"/>
            <a:r>
              <a:rPr lang="en-US" sz="4000" spc="-50">
                <a:ln w="3175">
                  <a:noFill/>
                </a:ln>
                <a:latin typeface="Segoe Sans Display Semibold" pitchFamily="2" charset="0"/>
                <a:cs typeface="Segoe UI"/>
              </a:rPr>
              <a:t>Code Interpreter</a:t>
            </a:r>
          </a:p>
        </p:txBody>
      </p:sp>
      <p:pic>
        <p:nvPicPr>
          <p:cNvPr id="1026" name="Picture 2" descr="A screenshot of a computer program&#10;&#10;Description automatically generated">
            <a:extLst>
              <a:ext uri="{FF2B5EF4-FFF2-40B4-BE49-F238E27FC236}">
                <a16:creationId xmlns:a16="http://schemas.microsoft.com/office/drawing/2014/main" id="{433BF73E-CFDE-B9AC-22E0-90B2E2AED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81" t="9019" r="4497" b="3358"/>
          <a:stretch/>
        </p:blipFill>
        <p:spPr bwMode="auto">
          <a:xfrm>
            <a:off x="9227535" y="1839781"/>
            <a:ext cx="2505482" cy="300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9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61FF-3A42-BE2A-FD60-080A899C7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A9878-5004-11D1-E101-232DD3E1154B}"/>
              </a:ext>
            </a:extLst>
          </p:cNvPr>
          <p:cNvSpPr>
            <a:spLocks noGrp="1"/>
          </p:cNvSpPr>
          <p:nvPr>
            <p:ph type="title"/>
          </p:nvPr>
        </p:nvSpPr>
        <p:spPr>
          <a:xfrm>
            <a:off x="584200" y="1893472"/>
            <a:ext cx="9144000" cy="615553"/>
          </a:xfrm>
        </p:spPr>
        <p:txBody>
          <a:bodyPr/>
          <a:lstStyle/>
          <a:p>
            <a:r>
              <a:rPr lang="en-US">
                <a:latin typeface="Segoe Sans Display Semibold"/>
                <a:cs typeface="Segoe Sans Display Semibold"/>
              </a:rPr>
              <a:t>Lab 4 Demo</a:t>
            </a:r>
            <a:endParaRPr lang="en-US"/>
          </a:p>
        </p:txBody>
      </p:sp>
      <p:sp>
        <p:nvSpPr>
          <p:cNvPr id="4" name="TextBox 3">
            <a:extLst>
              <a:ext uri="{FF2B5EF4-FFF2-40B4-BE49-F238E27FC236}">
                <a16:creationId xmlns:a16="http://schemas.microsoft.com/office/drawing/2014/main" id="{77953F75-0978-ECF9-DBD4-A634574DCCD6}"/>
              </a:ext>
            </a:extLst>
          </p:cNvPr>
          <p:cNvSpPr txBox="1"/>
          <p:nvPr/>
        </p:nvSpPr>
        <p:spPr>
          <a:xfrm>
            <a:off x="584200" y="2977376"/>
            <a:ext cx="6338595" cy="615553"/>
          </a:xfrm>
          <a:prstGeom prst="rect">
            <a:avLst/>
          </a:prstGeom>
          <a:noFill/>
        </p:spPr>
        <p:txBody>
          <a:bodyPr wrap="none" lIns="0" tIns="0" rIns="0" bIns="0" rtlCol="0">
            <a:spAutoFit/>
          </a:bodyPr>
          <a:lstStyle/>
          <a:p>
            <a:pPr algn="l"/>
            <a:r>
              <a:rPr lang="en-US" sz="4000" spc="-50">
                <a:ln w="3175">
                  <a:noFill/>
                </a:ln>
                <a:latin typeface="Segoe Sans Display Semibold" pitchFamily="2" charset="0"/>
                <a:cs typeface="Segoe UI"/>
              </a:rPr>
              <a:t>Grounding with Bing Search</a:t>
            </a:r>
          </a:p>
        </p:txBody>
      </p:sp>
      <p:pic>
        <p:nvPicPr>
          <p:cNvPr id="5" name="Picture 4">
            <a:extLst>
              <a:ext uri="{FF2B5EF4-FFF2-40B4-BE49-F238E27FC236}">
                <a16:creationId xmlns:a16="http://schemas.microsoft.com/office/drawing/2014/main" id="{FF06025B-3CFA-535F-3569-76E93E99C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3133" y="1893472"/>
            <a:ext cx="1654334" cy="249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83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671611-2DF1-0DDD-5498-957D81EF13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0619DB-57A5-0EEF-579A-8858E3BD8681}"/>
              </a:ext>
            </a:extLst>
          </p:cNvPr>
          <p:cNvSpPr>
            <a:spLocks noGrp="1"/>
          </p:cNvSpPr>
          <p:nvPr>
            <p:ph type="title"/>
          </p:nvPr>
        </p:nvSpPr>
        <p:spPr>
          <a:xfrm>
            <a:off x="584200" y="368171"/>
            <a:ext cx="11018520" cy="553998"/>
          </a:xfrm>
        </p:spPr>
        <p:txBody>
          <a:bodyPr/>
          <a:lstStyle/>
          <a:p>
            <a:pPr algn="ctr"/>
            <a:r>
              <a:rPr lang="en-US"/>
              <a:t>Resources</a:t>
            </a:r>
          </a:p>
        </p:txBody>
      </p:sp>
      <p:sp>
        <p:nvSpPr>
          <p:cNvPr id="9" name="TextBox 8">
            <a:extLst>
              <a:ext uri="{FF2B5EF4-FFF2-40B4-BE49-F238E27FC236}">
                <a16:creationId xmlns:a16="http://schemas.microsoft.com/office/drawing/2014/main" id="{721EB4F5-80E2-1A24-24F2-A00AFF8BF8BE}"/>
              </a:ext>
            </a:extLst>
          </p:cNvPr>
          <p:cNvSpPr txBox="1"/>
          <p:nvPr/>
        </p:nvSpPr>
        <p:spPr>
          <a:xfrm>
            <a:off x="1371065" y="5152883"/>
            <a:ext cx="9444789" cy="1200329"/>
          </a:xfrm>
          <a:prstGeom prst="rect">
            <a:avLst/>
          </a:prstGeom>
          <a:noFill/>
        </p:spPr>
        <p:txBody>
          <a:bodyPr wrap="square">
            <a:spAutoFit/>
          </a:bodyPr>
          <a:lstStyle/>
          <a:p>
            <a:pPr algn="ctr"/>
            <a:r>
              <a:rPr lang="en-US" sz="3600"/>
              <a:t>https://</a:t>
            </a:r>
            <a:r>
              <a:rPr lang="en-US" sz="3600" err="1"/>
              <a:t>aka.ms</a:t>
            </a:r>
            <a:r>
              <a:rPr lang="en-US" sz="3600"/>
              <a:t>/</a:t>
            </a:r>
            <a:r>
              <a:rPr lang="en-US" sz="3600" err="1"/>
              <a:t>aihack</a:t>
            </a:r>
            <a:r>
              <a:rPr lang="en-US" sz="3600"/>
              <a:t>/agent-service/docs</a:t>
            </a:r>
          </a:p>
          <a:p>
            <a:pPr algn="ctr"/>
            <a:r>
              <a:rPr lang="en-US" sz="3600"/>
              <a:t>https://</a:t>
            </a:r>
            <a:r>
              <a:rPr lang="en-US" sz="3600" err="1"/>
              <a:t>aka.ms</a:t>
            </a:r>
            <a:r>
              <a:rPr lang="en-US" sz="3600"/>
              <a:t>/</a:t>
            </a:r>
            <a:r>
              <a:rPr lang="en-US" sz="3600" err="1"/>
              <a:t>aihack</a:t>
            </a:r>
            <a:r>
              <a:rPr lang="en-US" sz="3600"/>
              <a:t>/agent-service/repo</a:t>
            </a:r>
          </a:p>
        </p:txBody>
      </p:sp>
      <p:pic>
        <p:nvPicPr>
          <p:cNvPr id="10" name="Picture 9">
            <a:extLst>
              <a:ext uri="{FF2B5EF4-FFF2-40B4-BE49-F238E27FC236}">
                <a16:creationId xmlns:a16="http://schemas.microsoft.com/office/drawing/2014/main" id="{1297C26E-E7D0-34E0-54AE-C4555774ED8E}"/>
              </a:ext>
            </a:extLst>
          </p:cNvPr>
          <p:cNvPicPr>
            <a:picLocks noChangeAspect="1"/>
          </p:cNvPicPr>
          <p:nvPr/>
        </p:nvPicPr>
        <p:blipFill>
          <a:blip r:embed="rId3"/>
          <a:stretch>
            <a:fillRect/>
          </a:stretch>
        </p:blipFill>
        <p:spPr>
          <a:xfrm>
            <a:off x="4688281" y="1562972"/>
            <a:ext cx="2810355" cy="2821333"/>
          </a:xfrm>
          <a:prstGeom prst="rect">
            <a:avLst/>
          </a:prstGeom>
        </p:spPr>
      </p:pic>
    </p:spTree>
    <p:extLst>
      <p:ext uri="{BB962C8B-B14F-4D97-AF65-F5344CB8AC3E}">
        <p14:creationId xmlns:p14="http://schemas.microsoft.com/office/powerpoint/2010/main" val="344443563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E8946-3CF2-22CC-0EEC-AC2FBFB64EFA}"/>
              </a:ext>
            </a:extLst>
          </p:cNvPr>
          <p:cNvSpPr>
            <a:spLocks noGrp="1"/>
          </p:cNvSpPr>
          <p:nvPr>
            <p:ph type="title"/>
          </p:nvPr>
        </p:nvSpPr>
        <p:spPr>
          <a:xfrm>
            <a:off x="758195" y="588963"/>
            <a:ext cx="4158362" cy="2535236"/>
          </a:xfrm>
        </p:spPr>
        <p:txBody>
          <a:bodyPr wrap="square" anchor="b">
            <a:normAutofit/>
          </a:bodyPr>
          <a:lstStyle/>
          <a:p>
            <a:r>
              <a:rPr lang="en-GB"/>
              <a:t>Use case</a:t>
            </a:r>
          </a:p>
        </p:txBody>
      </p:sp>
      <p:sp>
        <p:nvSpPr>
          <p:cNvPr id="6" name="Text Placeholder 5">
            <a:extLst>
              <a:ext uri="{FF2B5EF4-FFF2-40B4-BE49-F238E27FC236}">
                <a16:creationId xmlns:a16="http://schemas.microsoft.com/office/drawing/2014/main" id="{A080B0AB-5B49-8951-7D87-C4E3A321264A}"/>
              </a:ext>
            </a:extLst>
          </p:cNvPr>
          <p:cNvSpPr>
            <a:spLocks noGrp="1"/>
          </p:cNvSpPr>
          <p:nvPr>
            <p:ph type="body" sz="quarter" idx="10"/>
          </p:nvPr>
        </p:nvSpPr>
        <p:spPr>
          <a:xfrm>
            <a:off x="754132" y="3535540"/>
            <a:ext cx="4162425" cy="2733497"/>
          </a:xfrm>
        </p:spPr>
        <p:txBody>
          <a:bodyPr wrap="square">
            <a:normAutofit/>
          </a:bodyPr>
          <a:lstStyle/>
          <a:p>
            <a:r>
              <a:rPr lang="en-GB"/>
              <a:t>Working for an e-commerce selling camping equipment</a:t>
            </a:r>
          </a:p>
          <a:p>
            <a:r>
              <a:rPr lang="en-GB"/>
              <a:t>Want to </a:t>
            </a:r>
            <a:r>
              <a:rPr lang="en-GB" err="1"/>
              <a:t>analyze</a:t>
            </a:r>
            <a:r>
              <a:rPr lang="en-GB"/>
              <a:t> sales data</a:t>
            </a:r>
          </a:p>
        </p:txBody>
      </p:sp>
      <p:pic>
        <p:nvPicPr>
          <p:cNvPr id="12" name="Picture 11">
            <a:extLst>
              <a:ext uri="{FF2B5EF4-FFF2-40B4-BE49-F238E27FC236}">
                <a16:creationId xmlns:a16="http://schemas.microsoft.com/office/drawing/2014/main" id="{F5464EB8-B9F4-5BB4-C35E-2CC6FFA9E31C}"/>
              </a:ext>
            </a:extLst>
          </p:cNvPr>
          <p:cNvPicPr>
            <a:picLocks noChangeAspect="1"/>
          </p:cNvPicPr>
          <p:nvPr/>
        </p:nvPicPr>
        <p:blipFill>
          <a:blip r:embed="rId3"/>
          <a:srcRect r="3998" b="-2"/>
          <a:stretch/>
        </p:blipFill>
        <p:spPr>
          <a:xfrm>
            <a:off x="6096000" y="702369"/>
            <a:ext cx="5453270" cy="5453262"/>
          </a:xfrm>
          <a:prstGeom prst="roundRect">
            <a:avLst>
              <a:gd name="adj" fmla="val 2965"/>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6512545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AD55C-AAE3-0BF1-4C3B-1126988B88BD}"/>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FECAB54-2F95-274E-C3CE-AFEAEC48A909}"/>
              </a:ext>
            </a:extLst>
          </p:cNvPr>
          <p:cNvSpPr>
            <a:spLocks noGrp="1"/>
          </p:cNvSpPr>
          <p:nvPr>
            <p:ph type="title"/>
          </p:nvPr>
        </p:nvSpPr>
        <p:spPr>
          <a:xfrm>
            <a:off x="586740" y="1279434"/>
            <a:ext cx="11018520" cy="553998"/>
          </a:xfrm>
        </p:spPr>
        <p:txBody>
          <a:bodyPr wrap="square" anchor="t">
            <a:normAutofit fontScale="90000"/>
          </a:bodyPr>
          <a:lstStyle/>
          <a:p>
            <a:pPr algn="ctr"/>
            <a:r>
              <a:rPr lang="en-US" sz="7200" spc="0"/>
              <a:t>Agent</a:t>
            </a:r>
          </a:p>
        </p:txBody>
      </p:sp>
      <p:sp>
        <p:nvSpPr>
          <p:cNvPr id="13" name="TextBox 12">
            <a:extLst>
              <a:ext uri="{FF2B5EF4-FFF2-40B4-BE49-F238E27FC236}">
                <a16:creationId xmlns:a16="http://schemas.microsoft.com/office/drawing/2014/main" id="{093781B0-58DD-4240-D5ED-E10C673BC1B1}"/>
              </a:ext>
            </a:extLst>
          </p:cNvPr>
          <p:cNvSpPr txBox="1"/>
          <p:nvPr/>
        </p:nvSpPr>
        <p:spPr>
          <a:xfrm>
            <a:off x="979714" y="2993243"/>
            <a:ext cx="10232572" cy="2308324"/>
          </a:xfrm>
          <a:prstGeom prst="rect">
            <a:avLst/>
          </a:prstGeom>
          <a:noFill/>
        </p:spPr>
        <p:txBody>
          <a:bodyPr wrap="square">
            <a:spAutoFit/>
          </a:bodyPr>
          <a:lstStyle/>
          <a:p>
            <a:pPr algn="ctr"/>
            <a:r>
              <a:rPr lang="en-US" sz="3600">
                <a:gradFill>
                  <a:gsLst>
                    <a:gs pos="100000">
                      <a:srgbClr val="49C5B1"/>
                    </a:gs>
                    <a:gs pos="0">
                      <a:srgbClr val="FFA38B"/>
                    </a:gs>
                    <a:gs pos="32000">
                      <a:srgbClr val="D59ED7"/>
                    </a:gs>
                    <a:gs pos="68000">
                      <a:srgbClr val="8DC8E8"/>
                    </a:gs>
                  </a:gsLst>
                  <a:path path="circle">
                    <a:fillToRect l="100000" t="100000"/>
                  </a:path>
                </a:gradFill>
                <a:latin typeface="+mj-lt"/>
              </a:rPr>
              <a:t>Semi-autonomous software that can be given a goal and will work to achieve that goal without you knowing in advance exactly how it's going to do that or what steps it's going to take.</a:t>
            </a:r>
          </a:p>
        </p:txBody>
      </p:sp>
    </p:spTree>
    <p:extLst>
      <p:ext uri="{BB962C8B-B14F-4D97-AF65-F5344CB8AC3E}">
        <p14:creationId xmlns:p14="http://schemas.microsoft.com/office/powerpoint/2010/main" val="1827202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7CD2-85A3-3143-61ED-A2547884973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77C9282-4E1A-BA54-1BFF-CFB30E216C68}"/>
              </a:ext>
            </a:extLst>
          </p:cNvPr>
          <p:cNvSpPr>
            <a:spLocks noGrp="1"/>
          </p:cNvSpPr>
          <p:nvPr>
            <p:ph type="title"/>
          </p:nvPr>
        </p:nvSpPr>
        <p:spPr>
          <a:xfrm>
            <a:off x="588263" y="457200"/>
            <a:ext cx="11018520" cy="553998"/>
          </a:xfrm>
        </p:spPr>
        <p:txBody>
          <a:bodyPr wrap="square" anchor="t">
            <a:normAutofit/>
          </a:bodyPr>
          <a:lstStyle/>
          <a:p>
            <a:pPr algn="ctr"/>
            <a:r>
              <a:rPr lang="en-US"/>
              <a:t>An agent needs to accomplish 3 things:</a:t>
            </a:r>
          </a:p>
        </p:txBody>
      </p:sp>
      <p:graphicFrame>
        <p:nvGraphicFramePr>
          <p:cNvPr id="19" name="Text Placeholder 5">
            <a:extLst>
              <a:ext uri="{FF2B5EF4-FFF2-40B4-BE49-F238E27FC236}">
                <a16:creationId xmlns:a16="http://schemas.microsoft.com/office/drawing/2014/main" id="{ED724D7B-6F3B-3F37-D48A-157E8B211959}"/>
              </a:ext>
            </a:extLst>
          </p:cNvPr>
          <p:cNvGraphicFramePr>
            <a:graphicFrameLocks noGrp="1"/>
          </p:cNvGraphicFramePr>
          <p:nvPr>
            <p:ph sz="quarter" idx="10"/>
            <p:extLst>
              <p:ext uri="{D42A27DB-BD31-4B8C-83A1-F6EECF244321}">
                <p14:modId xmlns:p14="http://schemas.microsoft.com/office/powerpoint/2010/main" val="68572325"/>
              </p:ext>
            </p:extLst>
          </p:nvPr>
        </p:nvGraphicFramePr>
        <p:xfrm>
          <a:off x="584200" y="5064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ounded Rectangle 1">
            <a:extLst>
              <a:ext uri="{FF2B5EF4-FFF2-40B4-BE49-F238E27FC236}">
                <a16:creationId xmlns:a16="http://schemas.microsoft.com/office/drawing/2014/main" id="{E4BDEC13-B8D7-6643-DB2D-491F4C1600D8}"/>
              </a:ext>
            </a:extLst>
          </p:cNvPr>
          <p:cNvSpPr/>
          <p:nvPr/>
        </p:nvSpPr>
        <p:spPr>
          <a:xfrm>
            <a:off x="584200" y="3110949"/>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endParaRPr lang="en-NL"/>
          </a:p>
        </p:txBody>
      </p:sp>
      <p:sp>
        <p:nvSpPr>
          <p:cNvPr id="5" name="Rounded Rectangle 1">
            <a:extLst>
              <a:ext uri="{FF2B5EF4-FFF2-40B4-BE49-F238E27FC236}">
                <a16:creationId xmlns:a16="http://schemas.microsoft.com/office/drawing/2014/main" id="{BA781E42-E5D5-8500-EEE8-55C2896F8A5E}"/>
              </a:ext>
            </a:extLst>
          </p:cNvPr>
          <p:cNvSpPr/>
          <p:nvPr/>
        </p:nvSpPr>
        <p:spPr>
          <a:xfrm>
            <a:off x="580455" y="5004852"/>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endParaRPr lang="en-NL"/>
          </a:p>
        </p:txBody>
      </p:sp>
      <p:sp>
        <p:nvSpPr>
          <p:cNvPr id="6" name="TextBox 5">
            <a:extLst>
              <a:ext uri="{FF2B5EF4-FFF2-40B4-BE49-F238E27FC236}">
                <a16:creationId xmlns:a16="http://schemas.microsoft.com/office/drawing/2014/main" id="{DD4D584F-3B84-9691-A924-382E9696600F}"/>
              </a:ext>
            </a:extLst>
          </p:cNvPr>
          <p:cNvSpPr txBox="1"/>
          <p:nvPr/>
        </p:nvSpPr>
        <p:spPr>
          <a:xfrm>
            <a:off x="2496568" y="5509650"/>
            <a:ext cx="6100762" cy="384721"/>
          </a:xfrm>
          <a:prstGeom prst="rect">
            <a:avLst/>
          </a:prstGeom>
          <a:noFill/>
        </p:spPr>
        <p:txBody>
          <a:bodyPr wrap="square" lIns="0" tIns="0" rIns="0" bIns="0" rtlCol="0">
            <a:spAutoFit/>
          </a:bodyPr>
          <a:lstStyle/>
          <a:p>
            <a:pPr algn="l"/>
            <a:r>
              <a:rPr lang="en-US" sz="2500">
                <a:solidFill>
                  <a:srgbClr val="FFFFFF"/>
                </a:solidFill>
                <a:latin typeface="Segoe UI"/>
              </a:rPr>
              <a:t>Perform an action for the end-user</a:t>
            </a:r>
          </a:p>
        </p:txBody>
      </p:sp>
      <p:pic>
        <p:nvPicPr>
          <p:cNvPr id="8" name="Graphic 7" descr="Clipboard Checked outline">
            <a:extLst>
              <a:ext uri="{FF2B5EF4-FFF2-40B4-BE49-F238E27FC236}">
                <a16:creationId xmlns:a16="http://schemas.microsoft.com/office/drawing/2014/main" id="{187D02E4-6024-EB59-F891-7494BA5A2A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3184" y="5267859"/>
            <a:ext cx="914400" cy="914400"/>
          </a:xfrm>
          <a:prstGeom prst="rect">
            <a:avLst/>
          </a:prstGeom>
        </p:spPr>
      </p:pic>
    </p:spTree>
    <p:extLst>
      <p:ext uri="{BB962C8B-B14F-4D97-AF65-F5344CB8AC3E}">
        <p14:creationId xmlns:p14="http://schemas.microsoft.com/office/powerpoint/2010/main" val="3103545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8F98-44E4-7384-613B-1B658F645C48}"/>
              </a:ext>
            </a:extLst>
          </p:cNvPr>
          <p:cNvSpPr>
            <a:spLocks noGrp="1"/>
          </p:cNvSpPr>
          <p:nvPr>
            <p:ph type="title"/>
          </p:nvPr>
        </p:nvSpPr>
        <p:spPr/>
        <p:txBody>
          <a:bodyPr/>
          <a:lstStyle/>
          <a:p>
            <a:r>
              <a:rPr lang="en-US">
                <a:latin typeface="Segoe Sans Display Semibold"/>
                <a:cs typeface="Segoe Sans Display Semibold"/>
              </a:rPr>
              <a:t>Demo – </a:t>
            </a:r>
            <a:r>
              <a:rPr lang="en-US">
                <a:cs typeface="Segoe UI"/>
              </a:rPr>
              <a:t>Contoso Sales Agent</a:t>
            </a:r>
            <a:endParaRPr lang="en-US"/>
          </a:p>
        </p:txBody>
      </p:sp>
      <p:sp>
        <p:nvSpPr>
          <p:cNvPr id="3" name="Text Placeholder 2">
            <a:extLst>
              <a:ext uri="{FF2B5EF4-FFF2-40B4-BE49-F238E27FC236}">
                <a16:creationId xmlns:a16="http://schemas.microsoft.com/office/drawing/2014/main" id="{D36BAF20-42B0-00B1-7A58-4ECFB57E3014}"/>
              </a:ext>
            </a:extLst>
          </p:cNvPr>
          <p:cNvSpPr>
            <a:spLocks noGrp="1"/>
          </p:cNvSpPr>
          <p:nvPr>
            <p:ph type="body" sz="quarter" idx="12"/>
          </p:nvPr>
        </p:nvSpPr>
        <p:spPr>
          <a:xfrm>
            <a:off x="584200" y="3962400"/>
            <a:ext cx="9144000" cy="276999"/>
          </a:xfrm>
        </p:spPr>
        <p:txBody>
          <a:bodyPr/>
          <a:lstStyle/>
          <a:p>
            <a:r>
              <a:rPr lang="en-US">
                <a:cs typeface="Segoe UI"/>
              </a:rPr>
              <a:t>An agent built with </a:t>
            </a:r>
            <a:r>
              <a:rPr lang="en-US" err="1">
                <a:cs typeface="Segoe UI"/>
              </a:rPr>
              <a:t>Chainlit</a:t>
            </a:r>
            <a:r>
              <a:rPr lang="en-US">
                <a:cs typeface="Segoe UI"/>
              </a:rPr>
              <a:t> and the Azure AI Agent Service (Demo 1)</a:t>
            </a:r>
            <a:endParaRPr lang="en-US"/>
          </a:p>
        </p:txBody>
      </p:sp>
      <p:pic>
        <p:nvPicPr>
          <p:cNvPr id="5" name="Picture 4">
            <a:extLst>
              <a:ext uri="{FF2B5EF4-FFF2-40B4-BE49-F238E27FC236}">
                <a16:creationId xmlns:a16="http://schemas.microsoft.com/office/drawing/2014/main" id="{52D7AD6C-54B6-A061-8376-E0B95A9686D2}"/>
              </a:ext>
            </a:extLst>
          </p:cNvPr>
          <p:cNvPicPr>
            <a:picLocks noChangeAspect="1"/>
          </p:cNvPicPr>
          <p:nvPr/>
        </p:nvPicPr>
        <p:blipFill>
          <a:blip r:embed="rId3"/>
          <a:stretch>
            <a:fillRect/>
          </a:stretch>
        </p:blipFill>
        <p:spPr>
          <a:xfrm>
            <a:off x="8309629" y="2178175"/>
            <a:ext cx="3530867" cy="2711201"/>
          </a:xfrm>
          <a:prstGeom prst="rect">
            <a:avLst/>
          </a:prstGeom>
        </p:spPr>
      </p:pic>
    </p:spTree>
    <p:extLst>
      <p:ext uri="{BB962C8B-B14F-4D97-AF65-F5344CB8AC3E}">
        <p14:creationId xmlns:p14="http://schemas.microsoft.com/office/powerpoint/2010/main" val="249619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F4926-8210-34BA-55F0-0CAEE1E35EA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5A8F246-C4C1-731D-8EA1-3D3B67A8BC98}"/>
              </a:ext>
            </a:extLst>
          </p:cNvPr>
          <p:cNvSpPr txBox="1"/>
          <p:nvPr/>
        </p:nvSpPr>
        <p:spPr>
          <a:xfrm>
            <a:off x="1162049" y="2930402"/>
            <a:ext cx="9867900" cy="1994392"/>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en-US" sz="7200" b="0" i="0" u="none" strike="noStrike" kern="1200" cap="none" spc="0" normalizeH="0" baseline="0" noProof="0">
                <a:ln w="3175">
                  <a:noFill/>
                </a:ln>
                <a:solidFill>
                  <a:srgbClr val="FFFFFF"/>
                </a:solidFill>
                <a:effectLst/>
                <a:uLnTx/>
                <a:uFillTx/>
                <a:latin typeface="Segoe UI Semibold"/>
                <a:ea typeface="+mn-ea"/>
                <a:cs typeface="Segoe UI" pitchFamily="34" charset="0"/>
              </a:rPr>
              <a:t>How does the Contoso</a:t>
            </a:r>
            <a:r>
              <a:rPr kumimoji="0" lang="en-US" sz="7200" b="0" i="0" u="none" strike="noStrike" kern="1200" cap="none" spc="0" normalizeH="0" noProof="0">
                <a:ln w="3175">
                  <a:noFill/>
                </a:ln>
                <a:solidFill>
                  <a:srgbClr val="FFFFFF"/>
                </a:solidFill>
                <a:effectLst/>
                <a:uLnTx/>
                <a:uFillTx/>
                <a:latin typeface="Segoe UI Semibold"/>
                <a:ea typeface="+mn-ea"/>
                <a:cs typeface="Segoe UI" pitchFamily="34" charset="0"/>
              </a:rPr>
              <a:t> Sales Assistant work?</a:t>
            </a:r>
          </a:p>
        </p:txBody>
      </p:sp>
      <p:sp>
        <p:nvSpPr>
          <p:cNvPr id="2" name="Rectangle: Rounded Corners 6">
            <a:extLst>
              <a:ext uri="{FF2B5EF4-FFF2-40B4-BE49-F238E27FC236}">
                <a16:creationId xmlns:a16="http://schemas.microsoft.com/office/drawing/2014/main" id="{94A8D56D-E913-31FC-31DC-7A5081340E99}"/>
              </a:ext>
              <a:ext uri="{C183D7F6-B498-43B3-948B-1728B52AA6E4}">
                <adec:decorative xmlns:adec="http://schemas.microsoft.com/office/drawing/2017/decorative" val="0"/>
              </a:ext>
            </a:extLst>
          </p:cNvPr>
          <p:cNvSpPr/>
          <p:nvPr/>
        </p:nvSpPr>
        <p:spPr bwMode="auto">
          <a:xfrm>
            <a:off x="5001939" y="2184765"/>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Chapter 2</a:t>
            </a:r>
            <a:endParaRPr kumimoji="0" lang="en-CA"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13352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F57A5-D3C0-31FB-7794-72D4A12D30E3}"/>
            </a:ext>
          </a:extLst>
        </p:cNvPr>
        <p:cNvGrpSpPr/>
        <p:nvPr/>
      </p:nvGrpSpPr>
      <p:grpSpPr>
        <a:xfrm>
          <a:off x="0" y="0"/>
          <a:ext cx="0" cy="0"/>
          <a:chOff x="0" y="0"/>
          <a:chExt cx="0" cy="0"/>
        </a:xfrm>
      </p:grpSpPr>
      <p:sp>
        <p:nvSpPr>
          <p:cNvPr id="9" name="Title 6">
            <a:extLst>
              <a:ext uri="{FF2B5EF4-FFF2-40B4-BE49-F238E27FC236}">
                <a16:creationId xmlns:a16="http://schemas.microsoft.com/office/drawing/2014/main" id="{4BB03CAE-2064-5DD1-0733-F505B6221D6F}"/>
              </a:ext>
            </a:extLst>
          </p:cNvPr>
          <p:cNvSpPr txBox="1">
            <a:spLocks/>
          </p:cNvSpPr>
          <p:nvPr/>
        </p:nvSpPr>
        <p:spPr>
          <a:xfrm>
            <a:off x="1528762" y="2070659"/>
            <a:ext cx="9134476" cy="126188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2901130">
              <a:spcBef>
                <a:spcPts val="1205"/>
              </a:spcBef>
              <a:spcAft>
                <a:spcPts val="0"/>
              </a:spcAft>
              <a:defRPr/>
            </a:pP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Azure AI</a:t>
            </a:r>
            <a:r>
              <a:rPr lang="en-US" sz="4400" b="1" spc="0">
                <a:ln>
                  <a:noFill/>
                </a:ln>
                <a:solidFill>
                  <a:schemeClr val="tx1"/>
                </a:solidFill>
                <a:latin typeface="Segoe UI Variable Display Semibold"/>
                <a:cs typeface="Segoe UI"/>
              </a:rPr>
              <a:t> </a:t>
            </a: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Agent</a:t>
            </a:r>
            <a:r>
              <a:rPr kumimoji="0" lang="en-US" sz="4400" b="1" i="0" u="none" strike="noStrike" kern="1200" cap="none" spc="0" normalizeH="0" noProof="0">
                <a:ln>
                  <a:noFill/>
                </a:ln>
                <a:solidFill>
                  <a:schemeClr val="tx1"/>
                </a:solidFill>
                <a:effectLst/>
                <a:uLnTx/>
                <a:uFillTx/>
                <a:latin typeface="Segoe UI Variable Display Semibold"/>
                <a:cs typeface="Segoe UI"/>
              </a:rPr>
              <a:t> Service</a:t>
            </a:r>
            <a:endParaRPr lang="en-US" sz="4400" b="1" i="0" u="none" strike="noStrike" kern="1200" cap="none" spc="0" normalizeH="0" baseline="0" noProof="0">
              <a:ln>
                <a:noFill/>
              </a:ln>
              <a:solidFill>
                <a:schemeClr val="tx1"/>
              </a:solidFill>
              <a:effectLst/>
              <a:uLnTx/>
              <a:uFillTx/>
              <a:latin typeface="Segoe UI Variable Display Semibold"/>
              <a:cs typeface="Segoe UI"/>
            </a:endParaRPr>
          </a:p>
          <a:p>
            <a:pPr lvl="0" defTabSz="2901130">
              <a:spcBef>
                <a:spcPts val="1205"/>
              </a:spcBef>
              <a:spcAft>
                <a:spcPts val="0"/>
              </a:spcAft>
              <a:defRPr/>
            </a:pPr>
            <a:r>
              <a:rPr lang="en-US" sz="2800" b="1" spc="0">
                <a:solidFill>
                  <a:schemeClr val="tx1"/>
                </a:solidFill>
                <a:latin typeface="Segoe UI Variable Display Semibold"/>
                <a:cs typeface="Segoe UI"/>
              </a:rPr>
              <a:t>Securely </a:t>
            </a:r>
            <a:r>
              <a:rPr kumimoji="0" lang="en-US" sz="2800" b="1" i="0" u="none" strike="noStrike" kern="1200" cap="none" spc="0" normalizeH="0" baseline="0" noProof="0">
                <a:ln w="3175">
                  <a:noFill/>
                </a:ln>
                <a:solidFill>
                  <a:schemeClr val="tx1"/>
                </a:solidFill>
                <a:effectLst/>
                <a:uLnTx/>
                <a:uFillTx/>
                <a:latin typeface="Segoe UI Variable Display Semibold"/>
                <a:ea typeface="+mn-ea"/>
                <a:cs typeface="Segoe UI"/>
              </a:rPr>
              <a:t>build, deploy, and scale AI agents with ease</a:t>
            </a:r>
            <a:endParaRPr kumimoji="0" lang="en-US" sz="2800" b="1" i="0" u="none" strike="noStrike" kern="1200" cap="none" spc="0" normalizeH="0" baseline="0" noProof="0">
              <a:ln w="3175">
                <a:noFill/>
              </a:ln>
              <a:solidFill>
                <a:schemeClr val="tx1"/>
              </a:solidFill>
              <a:effectLst/>
              <a:uLnTx/>
              <a:uFillTx/>
              <a:latin typeface="Segoe UI Variable Display Semibold" pitchFamily="2" charset="0"/>
              <a:ea typeface="+mn-ea"/>
            </a:endParaRPr>
          </a:p>
        </p:txBody>
      </p:sp>
      <p:sp>
        <p:nvSpPr>
          <p:cNvPr id="15" name="TextBox 14">
            <a:extLst>
              <a:ext uri="{FF2B5EF4-FFF2-40B4-BE49-F238E27FC236}">
                <a16:creationId xmlns:a16="http://schemas.microsoft.com/office/drawing/2014/main" id="{C885A12F-AC2E-2970-969F-801A59B937BC}"/>
              </a:ext>
            </a:extLst>
          </p:cNvPr>
          <p:cNvSpPr txBox="1"/>
          <p:nvPr/>
        </p:nvSpPr>
        <p:spPr>
          <a:xfrm>
            <a:off x="916984" y="4355395"/>
            <a:ext cx="1955450" cy="492443"/>
          </a:xfrm>
          <a:prstGeom prst="rect">
            <a:avLst/>
          </a:prstGeom>
          <a:noFill/>
        </p:spPr>
        <p:txBody>
          <a:bodyPr wrap="square" lIns="0" tIns="0" rIns="0" bIns="0" rtlCol="0" anchor="ctr" anchorCtr="0">
            <a:spAutoFit/>
          </a:bodyPr>
          <a:lstStyle>
            <a:defPPr>
              <a:defRPr lang="en-US"/>
            </a:defPPr>
            <a:lvl1pPr algn="ctr" defTabSz="2275850">
              <a:defRPr sz="4800">
                <a:gradFill>
                  <a:gsLst>
                    <a:gs pos="10000">
                      <a:srgbClr val="000000"/>
                    </a:gs>
                    <a:gs pos="34000">
                      <a:srgbClr val="000000"/>
                    </a:gs>
                  </a:gsLst>
                  <a:lin ang="10800000" scaled="1"/>
                </a:gradFill>
                <a:latin typeface="Segoe UI Variable Display Semib"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Variable Display Semibold" pitchFamily="2" charset="0"/>
                <a:ea typeface="+mn-ea"/>
                <a:cs typeface="+mn-cs"/>
              </a:rPr>
              <a:t>Rapid development and automation</a:t>
            </a:r>
          </a:p>
        </p:txBody>
      </p:sp>
      <p:cxnSp>
        <p:nvCxnSpPr>
          <p:cNvPr id="17" name="!!Straight Connector 49">
            <a:extLst>
              <a:ext uri="{FF2B5EF4-FFF2-40B4-BE49-F238E27FC236}">
                <a16:creationId xmlns:a16="http://schemas.microsoft.com/office/drawing/2014/main" id="{C1B7CDBB-F92C-98A9-55F8-7C6759A0B106}"/>
              </a:ext>
              <a:ext uri="{C183D7F6-B498-43B3-948B-1728B52AA6E4}">
                <adec:decorative xmlns:adec="http://schemas.microsoft.com/office/drawing/2017/decorative" val="1"/>
              </a:ext>
            </a:extLst>
          </p:cNvPr>
          <p:cNvCxnSpPr>
            <a:cxnSpLocks/>
          </p:cNvCxnSpPr>
          <p:nvPr/>
        </p:nvCxnSpPr>
        <p:spPr>
          <a:xfrm>
            <a:off x="3409583"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C8889A2-8E6E-6B3B-A007-2AA7D557AB1A}"/>
              </a:ext>
            </a:extLst>
          </p:cNvPr>
          <p:cNvSpPr txBox="1"/>
          <p:nvPr/>
        </p:nvSpPr>
        <p:spPr>
          <a:xfrm>
            <a:off x="3933468" y="4355395"/>
            <a:ext cx="176348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Extensive data connections</a:t>
            </a:r>
          </a:p>
        </p:txBody>
      </p:sp>
      <p:cxnSp>
        <p:nvCxnSpPr>
          <p:cNvPr id="19" name="!!Straight Connector 49">
            <a:extLst>
              <a:ext uri="{FF2B5EF4-FFF2-40B4-BE49-F238E27FC236}">
                <a16:creationId xmlns:a16="http://schemas.microsoft.com/office/drawing/2014/main" id="{03906105-2A90-A449-5FE3-9C6E5FB36EE2}"/>
              </a:ext>
              <a:ext uri="{C183D7F6-B498-43B3-948B-1728B52AA6E4}">
                <adec:decorative xmlns:adec="http://schemas.microsoft.com/office/drawing/2017/decorative" val="1"/>
              </a:ext>
            </a:extLst>
          </p:cNvPr>
          <p:cNvCxnSpPr>
            <a:cxnSpLocks/>
          </p:cNvCxnSpPr>
          <p:nvPr/>
        </p:nvCxnSpPr>
        <p:spPr>
          <a:xfrm>
            <a:off x="6277970"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3E19830-2085-930C-3761-E29E68A04BC5}"/>
              </a:ext>
            </a:extLst>
          </p:cNvPr>
          <p:cNvSpPr txBox="1"/>
          <p:nvPr/>
        </p:nvSpPr>
        <p:spPr>
          <a:xfrm>
            <a:off x="6858987" y="4355394"/>
            <a:ext cx="1514934"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Flexible model selection</a:t>
            </a:r>
          </a:p>
        </p:txBody>
      </p:sp>
      <p:cxnSp>
        <p:nvCxnSpPr>
          <p:cNvPr id="21" name="!!Straight Connector 49">
            <a:extLst>
              <a:ext uri="{FF2B5EF4-FFF2-40B4-BE49-F238E27FC236}">
                <a16:creationId xmlns:a16="http://schemas.microsoft.com/office/drawing/2014/main" id="{94CFBC82-8962-06A5-7BC3-972EE465FFA1}"/>
              </a:ext>
              <a:ext uri="{C183D7F6-B498-43B3-948B-1728B52AA6E4}">
                <adec:decorative xmlns:adec="http://schemas.microsoft.com/office/drawing/2017/decorative" val="1"/>
              </a:ext>
            </a:extLst>
          </p:cNvPr>
          <p:cNvCxnSpPr>
            <a:cxnSpLocks/>
          </p:cNvCxnSpPr>
          <p:nvPr/>
        </p:nvCxnSpPr>
        <p:spPr>
          <a:xfrm>
            <a:off x="8974919"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1FE2AF6-216F-A402-9869-7A38610A7DB2}"/>
              </a:ext>
            </a:extLst>
          </p:cNvPr>
          <p:cNvSpPr txBox="1"/>
          <p:nvPr/>
        </p:nvSpPr>
        <p:spPr>
          <a:xfrm>
            <a:off x="9364363" y="4355395"/>
            <a:ext cx="213207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Enterprise-grade security</a:t>
            </a:r>
          </a:p>
        </p:txBody>
      </p:sp>
      <p:sp>
        <p:nvSpPr>
          <p:cNvPr id="23" name="TextBox 22">
            <a:extLst>
              <a:ext uri="{FF2B5EF4-FFF2-40B4-BE49-F238E27FC236}">
                <a16:creationId xmlns:a16="http://schemas.microsoft.com/office/drawing/2014/main" id="{20333E4C-4B35-986D-6BFA-6DEE30127B6A}"/>
              </a:ext>
            </a:extLst>
          </p:cNvPr>
          <p:cNvSpPr txBox="1"/>
          <p:nvPr/>
        </p:nvSpPr>
        <p:spPr>
          <a:xfrm>
            <a:off x="2781037" y="6070890"/>
            <a:ext cx="6811896" cy="215444"/>
          </a:xfrm>
          <a:prstGeom prst="rect">
            <a:avLst/>
          </a:prstGeom>
          <a:noFill/>
        </p:spPr>
        <p:txBody>
          <a:bodyPr wrap="square" lIns="0" tIns="0" rIns="0" bIns="0">
            <a:spAutoFit/>
          </a:bodyPr>
          <a:lstStyle>
            <a:defPPr>
              <a:defRPr lang="en-US"/>
            </a:defPPr>
            <a:lvl1pPr algn="ctr" defTabSz="2275850">
              <a:defRPr sz="3600">
                <a:gradFill>
                  <a:gsLst>
                    <a:gs pos="89510">
                      <a:srgbClr val="000000"/>
                    </a:gs>
                    <a:gs pos="68966">
                      <a:srgbClr val="000000"/>
                    </a:gs>
                  </a:gsLst>
                  <a:lin ang="5400000" scaled="1"/>
                </a:gradFill>
                <a:latin typeface="Segoe UI Variable Small Semibol"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Variable Display Semibold" pitchFamily="2" charset="0"/>
              </a:rPr>
              <a:t>ai</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a:t>
            </a:r>
            <a:r>
              <a:rPr lang="en-US" sz="1400" b="1">
                <a:solidFill>
                  <a:schemeClr val="tx1"/>
                </a:solidFill>
                <a:latin typeface="Segoe UI Variable Display Semibold" pitchFamily="2" charset="0"/>
              </a:rPr>
              <a:t>a</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zure.com</a:t>
            </a:r>
          </a:p>
        </p:txBody>
      </p:sp>
      <p:sp>
        <p:nvSpPr>
          <p:cNvPr id="24" name="TextBox 23">
            <a:extLst>
              <a:ext uri="{FF2B5EF4-FFF2-40B4-BE49-F238E27FC236}">
                <a16:creationId xmlns:a16="http://schemas.microsoft.com/office/drawing/2014/main" id="{B4840641-849E-1F5C-2A4A-558FDEC04C23}"/>
              </a:ext>
            </a:extLst>
          </p:cNvPr>
          <p:cNvSpPr txBox="1"/>
          <p:nvPr/>
        </p:nvSpPr>
        <p:spPr>
          <a:xfrm>
            <a:off x="4997606" y="986847"/>
            <a:ext cx="2028701" cy="500129"/>
          </a:xfrm>
          <a:prstGeom prst="roundRect">
            <a:avLst>
              <a:gd name="adj" fmla="val 28094"/>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83696" tIns="36739" rIns="183696" bIns="73479" rtlCol="0" anchor="t">
            <a:spAutoFit/>
          </a:bodyPr>
          <a:lstStyle/>
          <a:p>
            <a:pPr marL="0" marR="0" lvl="0" indent="0" algn="l"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Variable Display Semibold" pitchFamily="2" charset="0"/>
                <a:ea typeface="+mn-ea"/>
                <a:cs typeface="Segoe UI" pitchFamily="34" charset="0"/>
              </a:rPr>
              <a:t>Coming Soon</a:t>
            </a:r>
            <a:endParaRPr kumimoji="0" lang="en-US" sz="1800" b="0" i="0" u="none" strike="noStrike" kern="1200" cap="none" spc="0" normalizeH="0" baseline="0" noProof="0">
              <a:ln>
                <a:noFill/>
              </a:ln>
              <a:gradFill>
                <a:gsLst>
                  <a:gs pos="28000">
                    <a:srgbClr val="FFFFFF"/>
                  </a:gs>
                  <a:gs pos="53147">
                    <a:srgbClr val="FFFFFF"/>
                  </a:gs>
                </a:gsLst>
                <a:path path="circle">
                  <a:fillToRect l="100000" b="100000"/>
                </a:path>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6F37F2F4-1C3E-429D-A0AF-89C2CBAD9F4B}"/>
              </a:ext>
            </a:extLst>
          </p:cNvPr>
          <p:cNvSpPr>
            <a:spLocks noChangeArrowheads="1"/>
          </p:cNvSpPr>
          <p:nvPr/>
        </p:nvSpPr>
        <p:spPr bwMode="auto">
          <a:xfrm>
            <a:off x="0" y="0"/>
            <a:ext cx="9239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defRPr/>
            </a:pPr>
            <a:br>
              <a:rPr kumimoji="0" lang="en-US" altLang="en-US" sz="1000" b="0" i="0" u="none" strike="noStrike" kern="1200" cap="none" spc="0" normalizeH="0" baseline="0" noProof="0">
                <a:ln>
                  <a:noFill/>
                </a:ln>
                <a:solidFill>
                  <a:srgbClr val="252423"/>
                </a:solidFill>
                <a:effectLst/>
                <a:uLnTx/>
                <a:uFillTx/>
                <a:latin typeface="var(--fontFamilyBase)"/>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 name="Title 6">
            <a:extLst>
              <a:ext uri="{FF2B5EF4-FFF2-40B4-BE49-F238E27FC236}">
                <a16:creationId xmlns:a16="http://schemas.microsoft.com/office/drawing/2014/main" id="{B879B4C6-78F2-1DC6-40A4-82AF4223F998}"/>
              </a:ext>
            </a:extLst>
          </p:cNvPr>
          <p:cNvSpPr txBox="1">
            <a:spLocks/>
          </p:cNvSpPr>
          <p:nvPr/>
        </p:nvSpPr>
        <p:spPr>
          <a:xfrm>
            <a:off x="-2268836" y="325673"/>
            <a:ext cx="8633751" cy="369332"/>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23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rPr>
              <a:t>Azure AI Foundry</a:t>
            </a:r>
            <a:endParaRPr kumimoji="0" lang="en-CA"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endParaRPr>
          </a:p>
        </p:txBody>
      </p:sp>
      <p:pic>
        <p:nvPicPr>
          <p:cNvPr id="5" name="Graphic 4">
            <a:extLst>
              <a:ext uri="{FF2B5EF4-FFF2-40B4-BE49-F238E27FC236}">
                <a16:creationId xmlns:a16="http://schemas.microsoft.com/office/drawing/2014/main" id="{4851EE65-5A50-339E-D35C-44A955C16D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950" y="271607"/>
            <a:ext cx="482430" cy="482428"/>
          </a:xfrm>
          <a:prstGeom prst="rect">
            <a:avLst/>
          </a:prstGeom>
          <a:effectLst/>
        </p:spPr>
      </p:pic>
    </p:spTree>
    <p:extLst>
      <p:ext uri="{BB962C8B-B14F-4D97-AF65-F5344CB8AC3E}">
        <p14:creationId xmlns:p14="http://schemas.microsoft.com/office/powerpoint/2010/main" val="2810749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0 2.59259E-6 L 0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500"/>
                                  </p:stCondLst>
                                  <p:childTnLst>
                                    <p:animMotion origin="layout" path="M 0 4.64286E-6 L 0 0.03543 " pathEditMode="relative" rAng="0" ptsTypes="AA">
                                      <p:cBhvr>
                                        <p:cTn id="14" dur="700" spd="-100000" fill="hold"/>
                                        <p:tgtEl>
                                          <p:spTgt spid="23"/>
                                        </p:tgtEl>
                                        <p:attrNameLst>
                                          <p:attrName>ppt_x</p:attrName>
                                          <p:attrName>ppt_y</p:attrName>
                                        </p:attrNameLst>
                                      </p:cBhvr>
                                      <p:rCtr x="0" y="1767"/>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500"/>
                                        <p:tgtEl>
                                          <p:spTgt spid="17"/>
                                        </p:tgtEl>
                                      </p:cBhvr>
                                    </p:animEffect>
                                  </p:childTnLst>
                                </p:cTn>
                              </p:par>
                              <p:par>
                                <p:cTn id="18" presetID="42" presetClass="path" presetSubtype="0" decel="100000" fill="hold" nodeType="withEffect">
                                  <p:stCondLst>
                                    <p:cond delay="200"/>
                                  </p:stCondLst>
                                  <p:childTnLst>
                                    <p:animMotion origin="layout" path="M -3.89881E-6 -4.94048E-6 L -3.89881E-6 0.01963 " pathEditMode="relative" rAng="0" ptsTypes="AA">
                                      <p:cBhvr>
                                        <p:cTn id="19" dur="500" spd="-100000" fill="hold"/>
                                        <p:tgtEl>
                                          <p:spTgt spid="17"/>
                                        </p:tgtEl>
                                        <p:attrNameLst>
                                          <p:attrName>ppt_x</p:attrName>
                                          <p:attrName>ppt_y</p:attrName>
                                        </p:attrNameLst>
                                      </p:cBhvr>
                                      <p:rCtr x="0" y="977"/>
                                    </p:animMotion>
                                  </p:childTnLst>
                                </p:cTn>
                              </p:par>
                              <p:par>
                                <p:cTn id="20" presetID="16" presetClass="entr" presetSubtype="42" fill="hold"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barn(outHorizontal)">
                                      <p:cBhvr>
                                        <p:cTn id="22" dur="500"/>
                                        <p:tgtEl>
                                          <p:spTgt spid="19"/>
                                        </p:tgtEl>
                                      </p:cBhvr>
                                    </p:animEffect>
                                  </p:childTnLst>
                                </p:cTn>
                              </p:par>
                              <p:par>
                                <p:cTn id="23" presetID="42" presetClass="path" presetSubtype="0" decel="100000" fill="hold" nodeType="withEffect">
                                  <p:stCondLst>
                                    <p:cond delay="200"/>
                                  </p:stCondLst>
                                  <p:childTnLst>
                                    <p:animMotion origin="layout" path="M 0 -4.94048E-6 L 0 0.01963 " pathEditMode="relative" rAng="0" ptsTypes="AA">
                                      <p:cBhvr>
                                        <p:cTn id="24" dur="500" spd="-100000" fill="hold"/>
                                        <p:tgtEl>
                                          <p:spTgt spid="19"/>
                                        </p:tgtEl>
                                        <p:attrNameLst>
                                          <p:attrName>ppt_x</p:attrName>
                                          <p:attrName>ppt_y</p:attrName>
                                        </p:attrNameLst>
                                      </p:cBhvr>
                                      <p:rCtr x="0" y="977"/>
                                    </p:animMotion>
                                  </p:childTnLst>
                                </p:cTn>
                              </p:par>
                              <p:par>
                                <p:cTn id="25" presetID="16" presetClass="entr" presetSubtype="42" fill="hold"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barn(outHorizontal)">
                                      <p:cBhvr>
                                        <p:cTn id="27" dur="500"/>
                                        <p:tgtEl>
                                          <p:spTgt spid="21"/>
                                        </p:tgtEl>
                                      </p:cBhvr>
                                    </p:animEffect>
                                  </p:childTnLst>
                                </p:cTn>
                              </p:par>
                              <p:par>
                                <p:cTn id="28" presetID="42" presetClass="path" presetSubtype="0" decel="100000" fill="hold" nodeType="withEffect">
                                  <p:stCondLst>
                                    <p:cond delay="200"/>
                                  </p:stCondLst>
                                  <p:childTnLst>
                                    <p:animMotion origin="layout" path="M 3.89881E-6 -4.94048E-6 L 3.89881E-6 0.01963 " pathEditMode="relative" rAng="0" ptsTypes="AA">
                                      <p:cBhvr>
                                        <p:cTn id="29" dur="500" spd="-100000" fill="hold"/>
                                        <p:tgtEl>
                                          <p:spTgt spid="21"/>
                                        </p:tgtEl>
                                        <p:attrNameLst>
                                          <p:attrName>ppt_x</p:attrName>
                                          <p:attrName>ppt_y</p:attrName>
                                        </p:attrNameLst>
                                      </p:cBhvr>
                                      <p:rCtr x="0" y="977"/>
                                    </p:animMotion>
                                  </p:childTnLst>
                                </p:cTn>
                              </p:par>
                              <p:par>
                                <p:cTn id="30" presetID="10" presetClass="entr" presetSubtype="0" fill="hold" grpId="0"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200"/>
                                  </p:stCondLst>
                                  <p:childTnLst>
                                    <p:animMotion origin="layout" path="M 3.65079E-6 -4.94048E-6 L 3.65079E-6 0.01963 " pathEditMode="relative" rAng="0" ptsTypes="AA">
                                      <p:cBhvr>
                                        <p:cTn id="34" dur="500" spd="-100000" fill="hold"/>
                                        <p:tgtEl>
                                          <p:spTgt spid="15"/>
                                        </p:tgtEl>
                                        <p:attrNameLst>
                                          <p:attrName>ppt_x</p:attrName>
                                          <p:attrName>ppt_y</p:attrName>
                                        </p:attrNameLst>
                                      </p:cBhvr>
                                      <p:rCtr x="0" y="977"/>
                                    </p:animMotion>
                                  </p:childTnLst>
                                </p:cTn>
                              </p:par>
                              <p:par>
                                <p:cTn id="35" presetID="10" presetClass="entr" presetSubtype="0"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200"/>
                                  </p:stCondLst>
                                  <p:childTnLst>
                                    <p:animMotion origin="layout" path="M -1.44841E-6 -4.94048E-6 L -1.44841E-6 0.01963 " pathEditMode="relative" rAng="0" ptsTypes="AA">
                                      <p:cBhvr>
                                        <p:cTn id="39" dur="500" spd="-100000" fill="hold"/>
                                        <p:tgtEl>
                                          <p:spTgt spid="18"/>
                                        </p:tgtEl>
                                        <p:attrNameLst>
                                          <p:attrName>ppt_x</p:attrName>
                                          <p:attrName>ppt_y</p:attrName>
                                        </p:attrNameLst>
                                      </p:cBhvr>
                                      <p:rCtr x="0" y="977"/>
                                    </p:animMotion>
                                  </p:childTnLst>
                                </p:cTn>
                              </p:par>
                              <p:par>
                                <p:cTn id="40" presetID="10" presetClass="entr" presetSubtype="0"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200"/>
                                  </p:stCondLst>
                                  <p:childTnLst>
                                    <p:animMotion origin="layout" path="M 2.4504E-6 -4.94048E-6 L 2.4504E-6 0.01963 " pathEditMode="relative" rAng="0" ptsTypes="AA">
                                      <p:cBhvr>
                                        <p:cTn id="44" dur="500" spd="-100000" fill="hold"/>
                                        <p:tgtEl>
                                          <p:spTgt spid="20"/>
                                        </p:tgtEl>
                                        <p:attrNameLst>
                                          <p:attrName>ppt_x</p:attrName>
                                          <p:attrName>ppt_y</p:attrName>
                                        </p:attrNameLst>
                                      </p:cBhvr>
                                      <p:rCtr x="0" y="977"/>
                                    </p:animMotion>
                                  </p:childTnLst>
                                </p:cTn>
                              </p:par>
                              <p:par>
                                <p:cTn id="45" presetID="10" presetClass="entr" presetSubtype="0" fill="hold" grpId="0" nodeType="withEffect">
                                  <p:stCondLst>
                                    <p:cond delay="2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200"/>
                                  </p:stCondLst>
                                  <p:childTnLst>
                                    <p:animMotion origin="layout" path="M -3.65079E-6 -4.94048E-6 L -3.65079E-6 0.01963 " pathEditMode="relative" rAng="0" ptsTypes="AA">
                                      <p:cBhvr>
                                        <p:cTn id="49" dur="500" spd="-100000" fill="hold"/>
                                        <p:tgtEl>
                                          <p:spTgt spid="22"/>
                                        </p:tgtEl>
                                        <p:attrNameLst>
                                          <p:attrName>ppt_x</p:attrName>
                                          <p:attrName>ppt_y</p:attrName>
                                        </p:attrNameLst>
                                      </p:cBhvr>
                                      <p:rCtr x="0" y="977"/>
                                    </p:animMotion>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42" presetClass="path" presetSubtype="0" decel="100000" fill="hold" grpId="1" nodeType="withEffect">
                                  <p:stCondLst>
                                    <p:cond delay="0"/>
                                  </p:stCondLst>
                                  <p:childTnLst>
                                    <p:animMotion origin="layout" path="M 1.04167E-6 -4.07407E-6 L 1.04167E-6 0.03542 " pathEditMode="relative" rAng="0" ptsTypes="AA">
                                      <p:cBhvr>
                                        <p:cTn id="54"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P spid="15" grpId="1"/>
      <p:bldP spid="18" grpId="0"/>
      <p:bldP spid="18" grpId="1"/>
      <p:bldP spid="20" grpId="0"/>
      <p:bldP spid="20" grpId="1"/>
      <p:bldP spid="22" grpId="0"/>
      <p:bldP spid="22" grpId="1"/>
      <p:bldP spid="23" grpId="0"/>
      <p:bldP spid="23" grpId="1"/>
      <p:bldP spid="24" grpId="0" animBg="1"/>
      <p:bldP spid="24"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a:extLst>
              <a:ext uri="{FF2B5EF4-FFF2-40B4-BE49-F238E27FC236}">
                <a16:creationId xmlns:a16="http://schemas.microsoft.com/office/drawing/2014/main" id="{2CD81C6C-97A7-1F2D-9B10-B94BB42C63D2}"/>
              </a:ext>
            </a:extLst>
          </p:cNvPr>
          <p:cNvSpPr/>
          <p:nvPr/>
        </p:nvSpPr>
        <p:spPr bwMode="auto">
          <a:xfrm>
            <a:off x="1956318" y="1268963"/>
            <a:ext cx="8279364" cy="5000075"/>
          </a:xfrm>
          <a:prstGeom prst="roundRect">
            <a:avLst>
              <a:gd name="adj" fmla="val 4202"/>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000" err="1">
              <a:ln w="3175">
                <a:noFill/>
              </a:ln>
              <a:gradFill>
                <a:gsLst>
                  <a:gs pos="74825">
                    <a:srgbClr val="FFFFFF"/>
                  </a:gs>
                  <a:gs pos="53147">
                    <a:srgbClr val="FFFFFF"/>
                  </a:gs>
                </a:gsLst>
                <a:path path="circle">
                  <a:fillToRect l="100000" b="100000"/>
                </a:path>
              </a:gradFill>
              <a:latin typeface="Segoe UI"/>
              <a:cs typeface="Segoe UI" pitchFamily="34" charset="0"/>
            </a:endParaRPr>
          </a:p>
        </p:txBody>
      </p:sp>
      <p:sp>
        <p:nvSpPr>
          <p:cNvPr id="2" name="Title 1">
            <a:extLst>
              <a:ext uri="{FF2B5EF4-FFF2-40B4-BE49-F238E27FC236}">
                <a16:creationId xmlns:a16="http://schemas.microsoft.com/office/drawing/2014/main" id="{6865B7A1-3F3B-7A35-6B25-F46F830A5BA0}"/>
              </a:ext>
            </a:extLst>
          </p:cNvPr>
          <p:cNvSpPr>
            <a:spLocks noGrp="1"/>
          </p:cNvSpPr>
          <p:nvPr>
            <p:ph type="title"/>
          </p:nvPr>
        </p:nvSpPr>
        <p:spPr/>
        <p:txBody>
          <a:bodyPr/>
          <a:lstStyle/>
          <a:p>
            <a:pPr algn="ctr"/>
            <a:r>
              <a:rPr lang="en-US"/>
              <a:t>Solution Architecture</a:t>
            </a:r>
          </a:p>
        </p:txBody>
      </p:sp>
      <p:grpSp>
        <p:nvGrpSpPr>
          <p:cNvPr id="17" name="Group 16">
            <a:extLst>
              <a:ext uri="{FF2B5EF4-FFF2-40B4-BE49-F238E27FC236}">
                <a16:creationId xmlns:a16="http://schemas.microsoft.com/office/drawing/2014/main" id="{36432738-70F1-91E0-7C8E-DA26F76DDFDC}"/>
              </a:ext>
            </a:extLst>
          </p:cNvPr>
          <p:cNvGrpSpPr/>
          <p:nvPr/>
        </p:nvGrpSpPr>
        <p:grpSpPr>
          <a:xfrm>
            <a:off x="2171698" y="4348975"/>
            <a:ext cx="7848602" cy="1739931"/>
            <a:chOff x="2171698" y="4647017"/>
            <a:chExt cx="7848602" cy="1739931"/>
          </a:xfrm>
        </p:grpSpPr>
        <p:sp>
          <p:nvSpPr>
            <p:cNvPr id="6" name="Rounded Rectangle 5">
              <a:extLst>
                <a:ext uri="{FF2B5EF4-FFF2-40B4-BE49-F238E27FC236}">
                  <a16:creationId xmlns:a16="http://schemas.microsoft.com/office/drawing/2014/main" id="{CB430B55-6B12-B4B4-F2AC-6F3A45341B30}"/>
                </a:ext>
              </a:extLst>
            </p:cNvPr>
            <p:cNvSpPr/>
            <p:nvPr/>
          </p:nvSpPr>
          <p:spPr bwMode="auto">
            <a:xfrm>
              <a:off x="2171698" y="4647017"/>
              <a:ext cx="7848602" cy="1739931"/>
            </a:xfrm>
            <a:prstGeom prst="roundRect">
              <a:avLst>
                <a:gd name="adj" fmla="val 315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Actions (Tools)</a:t>
              </a:r>
            </a:p>
          </p:txBody>
        </p:sp>
        <p:sp>
          <p:nvSpPr>
            <p:cNvPr id="7" name="Rounded Rectangle 6">
              <a:extLst>
                <a:ext uri="{FF2B5EF4-FFF2-40B4-BE49-F238E27FC236}">
                  <a16:creationId xmlns:a16="http://schemas.microsoft.com/office/drawing/2014/main" id="{31F82DE4-E4A5-E1FA-39D4-03C616613830}"/>
                </a:ext>
              </a:extLst>
            </p:cNvPr>
            <p:cNvSpPr/>
            <p:nvPr/>
          </p:nvSpPr>
          <p:spPr bwMode="auto">
            <a:xfrm>
              <a:off x="2358732" y="5278667"/>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Function Calling</a:t>
              </a:r>
            </a:p>
          </p:txBody>
        </p:sp>
        <p:sp>
          <p:nvSpPr>
            <p:cNvPr id="8" name="Rounded Rectangle 7">
              <a:extLst>
                <a:ext uri="{FF2B5EF4-FFF2-40B4-BE49-F238E27FC236}">
                  <a16:creationId xmlns:a16="http://schemas.microsoft.com/office/drawing/2014/main" id="{3224FABE-A24A-0265-82B0-E23845628586}"/>
                </a:ext>
              </a:extLst>
            </p:cNvPr>
            <p:cNvSpPr/>
            <p:nvPr/>
          </p:nvSpPr>
          <p:spPr bwMode="auto">
            <a:xfrm>
              <a:off x="4015505" y="5278667"/>
              <a:ext cx="1669473"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Code Interpreter</a:t>
              </a:r>
            </a:p>
          </p:txBody>
        </p:sp>
        <p:sp>
          <p:nvSpPr>
            <p:cNvPr id="9" name="Rounded Rectangle 8">
              <a:extLst>
                <a:ext uri="{FF2B5EF4-FFF2-40B4-BE49-F238E27FC236}">
                  <a16:creationId xmlns:a16="http://schemas.microsoft.com/office/drawing/2014/main" id="{2E32FFD7-C7B5-75FE-C3E7-9AE01E3E019F}"/>
                </a:ext>
              </a:extLst>
            </p:cNvPr>
            <p:cNvSpPr/>
            <p:nvPr/>
          </p:nvSpPr>
          <p:spPr bwMode="auto">
            <a:xfrm>
              <a:off x="5866241" y="5278666"/>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File Search</a:t>
              </a:r>
            </a:p>
          </p:txBody>
        </p:sp>
        <p:sp>
          <p:nvSpPr>
            <p:cNvPr id="10" name="Rounded Rectangle 9">
              <a:extLst>
                <a:ext uri="{FF2B5EF4-FFF2-40B4-BE49-F238E27FC236}">
                  <a16:creationId xmlns:a16="http://schemas.microsoft.com/office/drawing/2014/main" id="{DE4F0F8B-70C3-4242-468E-C0A5CFBD9230}"/>
                </a:ext>
              </a:extLst>
            </p:cNvPr>
            <p:cNvSpPr/>
            <p:nvPr/>
          </p:nvSpPr>
          <p:spPr bwMode="auto">
            <a:xfrm>
              <a:off x="7523015" y="5264720"/>
              <a:ext cx="2299855"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Grounding with Bing Search</a:t>
              </a:r>
            </a:p>
          </p:txBody>
        </p:sp>
      </p:grpSp>
      <p:grpSp>
        <p:nvGrpSpPr>
          <p:cNvPr id="21" name="Group 20">
            <a:extLst>
              <a:ext uri="{FF2B5EF4-FFF2-40B4-BE49-F238E27FC236}">
                <a16:creationId xmlns:a16="http://schemas.microsoft.com/office/drawing/2014/main" id="{1B5C418A-9E4E-0C08-B7C4-7A026C472EA1}"/>
              </a:ext>
            </a:extLst>
          </p:cNvPr>
          <p:cNvGrpSpPr/>
          <p:nvPr/>
        </p:nvGrpSpPr>
        <p:grpSpPr>
          <a:xfrm>
            <a:off x="2171698" y="2777292"/>
            <a:ext cx="7848602" cy="1453164"/>
            <a:chOff x="2171698" y="2777292"/>
            <a:chExt cx="7848602" cy="1453164"/>
          </a:xfrm>
        </p:grpSpPr>
        <p:sp>
          <p:nvSpPr>
            <p:cNvPr id="5" name="Rounded Rectangle 4">
              <a:extLst>
                <a:ext uri="{FF2B5EF4-FFF2-40B4-BE49-F238E27FC236}">
                  <a16:creationId xmlns:a16="http://schemas.microsoft.com/office/drawing/2014/main" id="{50BF06F3-742E-C2D4-CD82-84852D90F53C}"/>
                </a:ext>
              </a:extLst>
            </p:cNvPr>
            <p:cNvSpPr/>
            <p:nvPr/>
          </p:nvSpPr>
          <p:spPr bwMode="auto">
            <a:xfrm>
              <a:off x="2171698" y="2777292"/>
              <a:ext cx="7848602" cy="1453164"/>
            </a:xfrm>
            <a:prstGeom prst="roundRect">
              <a:avLst>
                <a:gd name="adj" fmla="val 408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Azure AI Agent Service</a:t>
              </a:r>
            </a:p>
          </p:txBody>
        </p:sp>
        <p:sp>
          <p:nvSpPr>
            <p:cNvPr id="11" name="Rounded Rectangle 10">
              <a:extLst>
                <a:ext uri="{FF2B5EF4-FFF2-40B4-BE49-F238E27FC236}">
                  <a16:creationId xmlns:a16="http://schemas.microsoft.com/office/drawing/2014/main" id="{C13E736B-4EAA-DEA7-1DC6-3C98EC3EBC3B}"/>
                </a:ext>
              </a:extLst>
            </p:cNvPr>
            <p:cNvSpPr/>
            <p:nvPr/>
          </p:nvSpPr>
          <p:spPr bwMode="auto">
            <a:xfrm>
              <a:off x="3377038" y="3426892"/>
              <a:ext cx="2108204" cy="581753"/>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Instructions</a:t>
              </a:r>
            </a:p>
          </p:txBody>
        </p:sp>
        <p:sp>
          <p:nvSpPr>
            <p:cNvPr id="12" name="Rounded Rectangle 11">
              <a:extLst>
                <a:ext uri="{FF2B5EF4-FFF2-40B4-BE49-F238E27FC236}">
                  <a16:creationId xmlns:a16="http://schemas.microsoft.com/office/drawing/2014/main" id="{00007E83-768A-6124-1439-2182F95ED6BD}"/>
                </a:ext>
              </a:extLst>
            </p:cNvPr>
            <p:cNvSpPr/>
            <p:nvPr/>
          </p:nvSpPr>
          <p:spPr bwMode="auto">
            <a:xfrm>
              <a:off x="6434282" y="3426892"/>
              <a:ext cx="2108204" cy="581753"/>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Models</a:t>
              </a:r>
            </a:p>
          </p:txBody>
        </p:sp>
      </p:grpSp>
      <p:grpSp>
        <p:nvGrpSpPr>
          <p:cNvPr id="22" name="Group 21">
            <a:extLst>
              <a:ext uri="{FF2B5EF4-FFF2-40B4-BE49-F238E27FC236}">
                <a16:creationId xmlns:a16="http://schemas.microsoft.com/office/drawing/2014/main" id="{5E7C2A49-307A-3752-C060-6D35D3545171}"/>
              </a:ext>
            </a:extLst>
          </p:cNvPr>
          <p:cNvGrpSpPr/>
          <p:nvPr/>
        </p:nvGrpSpPr>
        <p:grpSpPr>
          <a:xfrm>
            <a:off x="2171698" y="1427018"/>
            <a:ext cx="7848602" cy="1231755"/>
            <a:chOff x="2171698" y="1427018"/>
            <a:chExt cx="7848602" cy="1231755"/>
          </a:xfrm>
        </p:grpSpPr>
        <p:sp>
          <p:nvSpPr>
            <p:cNvPr id="4" name="Rounded Rectangle 3">
              <a:extLst>
                <a:ext uri="{FF2B5EF4-FFF2-40B4-BE49-F238E27FC236}">
                  <a16:creationId xmlns:a16="http://schemas.microsoft.com/office/drawing/2014/main" id="{4EF069C8-9F5D-64C1-D599-249D9A607356}"/>
                </a:ext>
              </a:extLst>
            </p:cNvPr>
            <p:cNvSpPr/>
            <p:nvPr/>
          </p:nvSpPr>
          <p:spPr bwMode="auto">
            <a:xfrm>
              <a:off x="2171698" y="1427018"/>
              <a:ext cx="7848602" cy="1231755"/>
            </a:xfrm>
            <a:prstGeom prst="roundRect">
              <a:avLst>
                <a:gd name="adj" fmla="val 768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Contoso Sales Agent App</a:t>
              </a:r>
            </a:p>
          </p:txBody>
        </p:sp>
        <p:sp>
          <p:nvSpPr>
            <p:cNvPr id="19" name="Rounded Rectangle 18">
              <a:extLst>
                <a:ext uri="{FF2B5EF4-FFF2-40B4-BE49-F238E27FC236}">
                  <a16:creationId xmlns:a16="http://schemas.microsoft.com/office/drawing/2014/main" id="{BC41C147-701B-3780-662D-E044CFB05FD1}"/>
                </a:ext>
              </a:extLst>
            </p:cNvPr>
            <p:cNvSpPr/>
            <p:nvPr/>
          </p:nvSpPr>
          <p:spPr bwMode="auto">
            <a:xfrm>
              <a:off x="3377038" y="2085437"/>
              <a:ext cx="2108204" cy="412705"/>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err="1">
                  <a:ln w="3175">
                    <a:noFill/>
                  </a:ln>
                  <a:gradFill>
                    <a:gsLst>
                      <a:gs pos="53147">
                        <a:srgbClr val="FFFFFF"/>
                      </a:gs>
                      <a:gs pos="28000">
                        <a:srgbClr val="FFFFFF"/>
                      </a:gs>
                    </a:gsLst>
                    <a:path path="circle">
                      <a:fillToRect l="100000" b="100000"/>
                    </a:path>
                  </a:gradFill>
                  <a:latin typeface="Segoe UI Semibold"/>
                  <a:cs typeface="Segoe UI" pitchFamily="34" charset="0"/>
                </a:rPr>
                <a:t>Chainlit</a:t>
              </a:r>
              <a:endParaRPr lang="en-US" sz="160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sp>
          <p:nvSpPr>
            <p:cNvPr id="20" name="Rounded Rectangle 19">
              <a:extLst>
                <a:ext uri="{FF2B5EF4-FFF2-40B4-BE49-F238E27FC236}">
                  <a16:creationId xmlns:a16="http://schemas.microsoft.com/office/drawing/2014/main" id="{83F6E330-2792-3E5D-502E-2ECBC8CD668C}"/>
                </a:ext>
              </a:extLst>
            </p:cNvPr>
            <p:cNvSpPr/>
            <p:nvPr/>
          </p:nvSpPr>
          <p:spPr bwMode="auto">
            <a:xfrm>
              <a:off x="6434282" y="2085596"/>
              <a:ext cx="2108204" cy="412705"/>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Query Function</a:t>
              </a:r>
            </a:p>
          </p:txBody>
        </p:sp>
      </p:grpSp>
    </p:spTree>
    <p:extLst>
      <p:ext uri="{BB962C8B-B14F-4D97-AF65-F5344CB8AC3E}">
        <p14:creationId xmlns:p14="http://schemas.microsoft.com/office/powerpoint/2010/main" val="377502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07B1-CA6F-6195-436C-A85F7FAD0D2E}"/>
              </a:ext>
            </a:extLst>
          </p:cNvPr>
          <p:cNvSpPr txBox="1">
            <a:spLocks/>
          </p:cNvSpPr>
          <p:nvPr/>
        </p:nvSpPr>
        <p:spPr>
          <a:xfrm>
            <a:off x="588263" y="457200"/>
            <a:ext cx="1101852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a:solidFill>
                  <a:schemeClr val="tx1"/>
                </a:solidFill>
                <a:cs typeface="Segoe UI" pitchFamily="34" charset="0"/>
              </a:rPr>
              <a:t>AI Agent Service in Action </a:t>
            </a:r>
          </a:p>
        </p:txBody>
      </p:sp>
      <p:sp>
        <p:nvSpPr>
          <p:cNvPr id="3" name="Rectangle: Rounded Corners 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530F962C-5082-8D08-A068-A4E829DDFD30}"/>
              </a:ext>
              <a:ext uri="{C183D7F6-B498-43B3-948B-1728B52AA6E4}">
                <adec:decorative xmlns:adec="http://schemas.microsoft.com/office/drawing/2017/decorative" val="0"/>
              </a:ext>
            </a:extLst>
          </p:cNvPr>
          <p:cNvSpPr/>
          <p:nvPr/>
        </p:nvSpPr>
        <p:spPr bwMode="auto">
          <a:xfrm>
            <a:off x="304802" y="1453849"/>
            <a:ext cx="2243736" cy="420136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chemeClr val="tx1"/>
                </a:solidFill>
                <a:latin typeface="Segoe Sans Text"/>
                <a:cs typeface="Segoe Sans Text" pitchFamily="2" charset="0"/>
              </a:rPr>
              <a:t>Step 1: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an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2: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 Thread</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3: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Run the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5: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Check the Run status</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6: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Display the Agent’s Response</a:t>
            </a:r>
          </a:p>
        </p:txBody>
      </p:sp>
      <p:sp>
        <p:nvSpPr>
          <p:cNvPr id="4" name="Rectangle: Rounded Corners 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D338BAA-2C3D-F0D9-8EAA-D30FA9C0952B}"/>
              </a:ext>
              <a:ext uri="{C183D7F6-B498-43B3-948B-1728B52AA6E4}">
                <adec:decorative xmlns:adec="http://schemas.microsoft.com/office/drawing/2017/decorative" val="0"/>
              </a:ext>
            </a:extLst>
          </p:cNvPr>
          <p:cNvSpPr/>
          <p:nvPr/>
        </p:nvSpPr>
        <p:spPr bwMode="auto">
          <a:xfrm>
            <a:off x="2652145" y="1454613"/>
            <a:ext cx="1963319" cy="56913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Agent</a:t>
            </a:r>
          </a:p>
          <a:p>
            <a:pPr defTabSz="932472" fontAlgn="base">
              <a:spcBef>
                <a:spcPct val="0"/>
              </a:spcBef>
              <a:spcAft>
                <a:spcPct val="0"/>
              </a:spcAft>
            </a:pPr>
            <a:r>
              <a:rPr lang="en-US" sz="1200">
                <a:solidFill>
                  <a:schemeClr val="tx1"/>
                </a:solidFill>
                <a:latin typeface="Segoe Sans Text"/>
                <a:cs typeface="Segoe Sans Text" pitchFamily="2" charset="0"/>
              </a:rPr>
              <a:t>Contoso Sales Agent</a:t>
            </a:r>
          </a:p>
        </p:txBody>
      </p:sp>
      <p:sp>
        <p:nvSpPr>
          <p:cNvPr id="5" name="Rectangle: Rounded Corners 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5140B02-E9AE-182E-F004-E86E64695F7D}"/>
              </a:ext>
              <a:ext uri="{C183D7F6-B498-43B3-948B-1728B52AA6E4}">
                <adec:decorative xmlns:adec="http://schemas.microsoft.com/office/drawing/2017/decorative" val="0"/>
              </a:ext>
            </a:extLst>
          </p:cNvPr>
          <p:cNvSpPr/>
          <p:nvPr/>
        </p:nvSpPr>
        <p:spPr bwMode="auto">
          <a:xfrm>
            <a:off x="4746171" y="1453847"/>
            <a:ext cx="2720255" cy="112477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Instructions</a:t>
            </a:r>
            <a:r>
              <a:rPr lang="en-US" sz="1200" b="1">
                <a:solidFill>
                  <a:schemeClr val="tx1"/>
                </a:solidFill>
                <a:latin typeface="Segoe Sans Text"/>
                <a:cs typeface="Segoe Sans Text" pitchFamily="2" charset="0"/>
              </a:rPr>
              <a:t>: </a:t>
            </a:r>
            <a:r>
              <a:rPr lang="en-US" sz="1200">
                <a:solidFill>
                  <a:schemeClr val="tx1"/>
                </a:solidFill>
                <a:latin typeface="Segoe Sans Text"/>
                <a:cs typeface="Segoe Sans Text" pitchFamily="2" charset="0"/>
              </a:rPr>
              <a:t>You are an advanced sales analysis agent for Contoso, specializing in assisting users with sales data inquiries</a:t>
            </a:r>
          </a:p>
        </p:txBody>
      </p:sp>
      <p:sp>
        <p:nvSpPr>
          <p:cNvPr id="6" name="Rectangle: Rounded Corners 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2B8BD76-A6F5-EE46-1EFB-3F87AAA76E51}"/>
              </a:ext>
              <a:ext uri="{C183D7F6-B498-43B3-948B-1728B52AA6E4}">
                <adec:decorative xmlns:adec="http://schemas.microsoft.com/office/drawing/2017/decorative" val="0"/>
              </a:ext>
            </a:extLst>
          </p:cNvPr>
          <p:cNvSpPr/>
          <p:nvPr/>
        </p:nvSpPr>
        <p:spPr bwMode="auto">
          <a:xfrm>
            <a:off x="7570033" y="1453846"/>
            <a:ext cx="2208967"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7" name="Rectangle: Rounded Corners 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AD74F21C-CB9E-D206-07C0-809D11937FC1}"/>
              </a:ext>
              <a:ext uri="{C183D7F6-B498-43B3-948B-1728B52AA6E4}">
                <adec:decorative xmlns:adec="http://schemas.microsoft.com/office/drawing/2017/decorative" val="0"/>
              </a:ext>
            </a:extLst>
          </p:cNvPr>
          <p:cNvSpPr/>
          <p:nvPr/>
        </p:nvSpPr>
        <p:spPr bwMode="auto">
          <a:xfrm>
            <a:off x="9923880" y="1453846"/>
            <a:ext cx="2083046" cy="246339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chemeClr val="tx1"/>
              </a:solidFill>
              <a:latin typeface="Segoe Sans Text"/>
              <a:cs typeface="Segoe Sans Text" pitchFamily="2" charset="0"/>
            </a:endParaRPr>
          </a:p>
        </p:txBody>
      </p:sp>
      <p:sp>
        <p:nvSpPr>
          <p:cNvPr id="8" name="Rectangle: Rounded Corners 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04578AA-EF55-F24D-B91A-C9CF108585E3}"/>
              </a:ext>
              <a:ext uri="{C183D7F6-B498-43B3-948B-1728B52AA6E4}">
                <adec:decorative xmlns:adec="http://schemas.microsoft.com/office/drawing/2017/decorative" val="0"/>
              </a:ext>
            </a:extLst>
          </p:cNvPr>
          <p:cNvSpPr/>
          <p:nvPr/>
        </p:nvSpPr>
        <p:spPr bwMode="auto">
          <a:xfrm>
            <a:off x="9923879" y="4328976"/>
            <a:ext cx="2083046" cy="233852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2</a:t>
            </a:r>
          </a:p>
        </p:txBody>
      </p:sp>
      <p:sp>
        <p:nvSpPr>
          <p:cNvPr id="9" name="Rectangle: Rounded Corners 1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1343C5E-3ADC-BDB9-1237-38E2B45014CD}"/>
              </a:ext>
              <a:ext uri="{C183D7F6-B498-43B3-948B-1728B52AA6E4}">
                <adec:decorative xmlns:adec="http://schemas.microsoft.com/office/drawing/2017/decorative" val="0"/>
              </a:ext>
            </a:extLst>
          </p:cNvPr>
          <p:cNvSpPr/>
          <p:nvPr/>
        </p:nvSpPr>
        <p:spPr bwMode="auto">
          <a:xfrm>
            <a:off x="4739664" y="2662365"/>
            <a:ext cx="2720255" cy="89363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Model</a:t>
            </a:r>
          </a:p>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endParaRPr lang="en-US" sz="1400" b="1">
              <a:solidFill>
                <a:schemeClr val="tx1"/>
              </a:solidFill>
              <a:latin typeface="Segoe Sans Text"/>
              <a:cs typeface="Segoe Sans Text" pitchFamily="2" charset="0"/>
            </a:endParaRPr>
          </a:p>
        </p:txBody>
      </p:sp>
      <p:sp>
        <p:nvSpPr>
          <p:cNvPr id="10" name="Rectangle: Rounded Corners 1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938C9AB-83C1-92CD-9DBC-20CDA79DACBD}"/>
              </a:ext>
              <a:ext uri="{C183D7F6-B498-43B3-948B-1728B52AA6E4}">
                <adec:decorative xmlns:adec="http://schemas.microsoft.com/office/drawing/2017/decorative" val="0"/>
              </a:ext>
            </a:extLst>
          </p:cNvPr>
          <p:cNvSpPr/>
          <p:nvPr/>
        </p:nvSpPr>
        <p:spPr bwMode="auto">
          <a:xfrm>
            <a:off x="4732621" y="4649873"/>
            <a:ext cx="2727298" cy="2017627"/>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a:rPr>
              <a:t>Tools</a:t>
            </a:r>
            <a:r>
              <a:rPr lang="en-US" sz="1400" b="1">
                <a:solidFill>
                  <a:schemeClr val="tx1"/>
                </a:solidFill>
                <a:latin typeface="Segoe Sans Text"/>
                <a:cs typeface="Segoe Sans Text"/>
              </a:rPr>
              <a:t> </a:t>
            </a:r>
            <a:r>
              <a:rPr lang="en-US" sz="1000" b="1">
                <a:solidFill>
                  <a:schemeClr val="tx1"/>
                </a:solidFill>
                <a:latin typeface="Segoe Sans Text"/>
                <a:cs typeface="Segoe Sans Text"/>
              </a:rPr>
              <a:t>(optional)</a:t>
            </a:r>
          </a:p>
          <a:p>
            <a:pPr defTabSz="932472" fontAlgn="base">
              <a:spcBef>
                <a:spcPct val="0"/>
              </a:spcBef>
              <a:spcAft>
                <a:spcPct val="0"/>
              </a:spcAft>
            </a:pPr>
            <a:r>
              <a:rPr lang="en-US" sz="1200">
                <a:solidFill>
                  <a:schemeClr val="tx1"/>
                </a:solidFill>
                <a:latin typeface="Segoe Sans Text"/>
                <a:cs typeface="Segoe Sans Text"/>
              </a:rPr>
              <a:t>File Search</a:t>
            </a:r>
            <a:br>
              <a:rPr lang="en-US" sz="1200">
                <a:latin typeface="Segoe Sans Text"/>
                <a:cs typeface="Segoe Sans Text" pitchFamily="2" charset="0"/>
              </a:rPr>
            </a:br>
            <a:r>
              <a:rPr lang="en-US" sz="1200">
                <a:solidFill>
                  <a:schemeClr val="tx1"/>
                </a:solidFill>
                <a:latin typeface="Segoe Sans Text"/>
                <a:cs typeface="Segoe Sans Text"/>
              </a:rPr>
              <a:t>Code Interpreter</a:t>
            </a:r>
          </a:p>
          <a:p>
            <a:pPr defTabSz="932472" fontAlgn="base">
              <a:spcBef>
                <a:spcPct val="0"/>
              </a:spcBef>
              <a:spcAft>
                <a:spcPct val="0"/>
              </a:spcAft>
            </a:pPr>
            <a:r>
              <a:rPr lang="en-US" sz="1200">
                <a:solidFill>
                  <a:schemeClr val="tx1"/>
                </a:solidFill>
                <a:latin typeface="Segoe Sans Text"/>
                <a:cs typeface="Segoe Sans Text"/>
              </a:rPr>
              <a:t>Function Calling</a:t>
            </a:r>
            <a:br>
              <a:rPr lang="en-US" sz="1200">
                <a:latin typeface="Segoe Sans Text"/>
                <a:cs typeface="Segoe Sans Text" pitchFamily="2" charset="0"/>
              </a:rPr>
            </a:br>
            <a:r>
              <a:rPr lang="en-US" sz="1200">
                <a:solidFill>
                  <a:schemeClr val="tx1"/>
                </a:solidFill>
                <a:latin typeface="Segoe Sans Text"/>
                <a:cs typeface="Segoe Sans Text"/>
              </a:rPr>
              <a:t>Bing Search</a:t>
            </a:r>
            <a:br>
              <a:rPr lang="en-US" sz="1200">
                <a:latin typeface="Segoe Sans Text"/>
                <a:cs typeface="Segoe Sans Text" pitchFamily="2" charset="0"/>
              </a:rPr>
            </a:br>
            <a:r>
              <a:rPr lang="en-US" sz="1200">
                <a:solidFill>
                  <a:schemeClr val="tx1"/>
                </a:solidFill>
                <a:latin typeface="Segoe Sans Text"/>
                <a:cs typeface="Segoe Sans Text"/>
              </a:rPr>
              <a:t>Microsoft SharePoint</a:t>
            </a:r>
            <a:endParaRPr lang="en-US" sz="1750">
              <a:solidFill>
                <a:schemeClr val="tx1"/>
              </a:solidFill>
              <a:cs typeface="Segoe Sans Text"/>
            </a:endParaRPr>
          </a:p>
          <a:p>
            <a:pPr defTabSz="932472" fontAlgn="base">
              <a:spcBef>
                <a:spcPct val="0"/>
              </a:spcBef>
              <a:spcAft>
                <a:spcPct val="0"/>
              </a:spcAft>
            </a:pPr>
            <a:r>
              <a:rPr lang="en-US" sz="1200">
                <a:solidFill>
                  <a:schemeClr val="tx1"/>
                </a:solidFill>
                <a:latin typeface="Segoe Sans Text"/>
                <a:cs typeface="Segoe Sans Text"/>
              </a:rPr>
              <a:t>Microsoft Fabric</a:t>
            </a:r>
          </a:p>
          <a:p>
            <a:pPr defTabSz="932472">
              <a:spcBef>
                <a:spcPct val="0"/>
              </a:spcBef>
              <a:spcAft>
                <a:spcPct val="0"/>
              </a:spcAft>
            </a:pPr>
            <a:r>
              <a:rPr lang="en-US" sz="1200">
                <a:latin typeface="Segoe Sans Text"/>
                <a:cs typeface="Segoe Sans Text"/>
              </a:rPr>
              <a:t>Azure AI Search</a:t>
            </a:r>
            <a:br>
              <a:rPr lang="en-US" sz="1200">
                <a:latin typeface="Segoe Sans Text"/>
                <a:cs typeface="Segoe Sans Text" pitchFamily="2" charset="0"/>
              </a:rPr>
            </a:br>
            <a:r>
              <a:rPr lang="en-US" sz="1200">
                <a:solidFill>
                  <a:schemeClr val="tx1"/>
                </a:solidFill>
                <a:latin typeface="Segoe Sans Text"/>
                <a:cs typeface="Segoe Sans Text"/>
              </a:rPr>
              <a:t>Azure Logic Apps</a:t>
            </a:r>
            <a:endParaRPr lang="en-US">
              <a:solidFill>
                <a:schemeClr val="tx1"/>
              </a:solidFill>
            </a:endParaRPr>
          </a:p>
          <a:p>
            <a:pPr defTabSz="932472" fontAlgn="base">
              <a:spcBef>
                <a:spcPct val="0"/>
              </a:spcBef>
              <a:spcAft>
                <a:spcPct val="0"/>
              </a:spcAft>
            </a:pPr>
            <a:r>
              <a:rPr lang="en-US" sz="1200">
                <a:solidFill>
                  <a:schemeClr val="tx1"/>
                </a:solidFill>
                <a:latin typeface="Segoe Sans Text"/>
                <a:cs typeface="Segoe Sans Text"/>
              </a:rPr>
              <a:t>Azure Functions</a:t>
            </a:r>
          </a:p>
          <a:p>
            <a:pPr defTabSz="932472" fontAlgn="base">
              <a:spcBef>
                <a:spcPct val="0"/>
              </a:spcBef>
              <a:spcAft>
                <a:spcPct val="0"/>
              </a:spcAft>
            </a:pPr>
            <a:r>
              <a:rPr lang="en-US" sz="1200" err="1">
                <a:solidFill>
                  <a:schemeClr val="tx1"/>
                </a:solidFill>
                <a:latin typeface="Segoe Sans Text"/>
                <a:cs typeface="Segoe Sans Text"/>
              </a:rPr>
              <a:t>OpenAPI</a:t>
            </a:r>
            <a:r>
              <a:rPr lang="en-US" sz="1200">
                <a:solidFill>
                  <a:schemeClr val="tx1"/>
                </a:solidFill>
                <a:latin typeface="Segoe Sans Text"/>
                <a:cs typeface="Segoe Sans Text"/>
              </a:rPr>
              <a:t> 3.0 specified tools</a:t>
            </a:r>
          </a:p>
        </p:txBody>
      </p:sp>
      <p:sp>
        <p:nvSpPr>
          <p:cNvPr id="11" name="Rectangle: Rounded Corners 1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FED11DA-4D10-1053-72C7-B367EA17838C}"/>
              </a:ext>
              <a:ext uri="{C183D7F6-B498-43B3-948B-1728B52AA6E4}">
                <adec:decorative xmlns:adec="http://schemas.microsoft.com/office/drawing/2017/decorative" val="0"/>
              </a:ext>
            </a:extLst>
          </p:cNvPr>
          <p:cNvSpPr/>
          <p:nvPr/>
        </p:nvSpPr>
        <p:spPr bwMode="auto">
          <a:xfrm>
            <a:off x="7647309" y="2089827"/>
            <a:ext cx="1983993" cy="91180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Tell me the total sales by region</a:t>
            </a:r>
          </a:p>
        </p:txBody>
      </p:sp>
      <p:sp>
        <p:nvSpPr>
          <p:cNvPr id="12" name="Rectangle: Rounded Corners 1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EB8AED9-25E4-7CC6-3BFA-300B7D6D975B}"/>
              </a:ext>
              <a:ext uri="{C183D7F6-B498-43B3-948B-1728B52AA6E4}">
                <adec:decorative xmlns:adec="http://schemas.microsoft.com/office/drawing/2017/decorative" val="0"/>
              </a:ext>
            </a:extLst>
          </p:cNvPr>
          <p:cNvSpPr/>
          <p:nvPr/>
        </p:nvSpPr>
        <p:spPr bwMode="auto">
          <a:xfrm>
            <a:off x="7659470" y="3157699"/>
            <a:ext cx="1983993" cy="77118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r>
              <a:rPr lang="en-US" sz="1100">
                <a:solidFill>
                  <a:schemeClr val="tx1"/>
                </a:solidFill>
                <a:latin typeface="Segoe Sans Text"/>
                <a:cs typeface="Segoe Sans Text" pitchFamily="2" charset="0"/>
              </a:rPr>
              <a:t>Here is the sales:</a:t>
            </a:r>
          </a:p>
          <a:p>
            <a:pPr defTabSz="932472" fontAlgn="base">
              <a:spcBef>
                <a:spcPct val="0"/>
              </a:spcBef>
              <a:spcAft>
                <a:spcPct val="0"/>
              </a:spcAft>
            </a:pPr>
            <a:r>
              <a:rPr lang="en-US" sz="1100">
                <a:solidFill>
                  <a:schemeClr val="tx1"/>
                </a:solidFill>
                <a:latin typeface="Segoe Sans Text"/>
                <a:cs typeface="Segoe Sans Text" pitchFamily="2" charset="0"/>
              </a:rPr>
              <a:t>Europe: $15478.00</a:t>
            </a:r>
          </a:p>
          <a:p>
            <a:pPr defTabSz="932472" fontAlgn="base">
              <a:spcBef>
                <a:spcPct val="0"/>
              </a:spcBef>
              <a:spcAft>
                <a:spcPct val="0"/>
              </a:spcAft>
            </a:pPr>
            <a:r>
              <a:rPr lang="en-US" sz="1100">
                <a:solidFill>
                  <a:schemeClr val="tx1"/>
                </a:solidFill>
                <a:latin typeface="Segoe Sans Text"/>
                <a:cs typeface="Segoe Sans Text" pitchFamily="2" charset="0"/>
              </a:rPr>
              <a:t>America: $78792.00</a:t>
            </a:r>
          </a:p>
        </p:txBody>
      </p:sp>
      <p:sp>
        <p:nvSpPr>
          <p:cNvPr id="13" name="Rectangle: Rounded Corners 1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B0A3B4FB-B3CB-4699-27EF-E97CA2205140}"/>
              </a:ext>
              <a:ext uri="{C183D7F6-B498-43B3-948B-1728B52AA6E4}">
                <adec:decorative xmlns:adec="http://schemas.microsoft.com/office/drawing/2017/decorative" val="0"/>
              </a:ext>
            </a:extLst>
          </p:cNvPr>
          <p:cNvSpPr/>
          <p:nvPr/>
        </p:nvSpPr>
        <p:spPr bwMode="auto">
          <a:xfrm>
            <a:off x="9936729" y="1567083"/>
            <a:ext cx="2255271" cy="91180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1</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14" name="Flowchart: Connector 17">
            <a:extLst>
              <a:ext uri="{FF2B5EF4-FFF2-40B4-BE49-F238E27FC236}">
                <a16:creationId xmlns:a16="http://schemas.microsoft.com/office/drawing/2014/main" id="{92F96693-5D45-7EA0-C045-AAE113F70AE7}"/>
              </a:ext>
            </a:extLst>
          </p:cNvPr>
          <p:cNvSpPr>
            <a:spLocks noChangeAspect="1"/>
          </p:cNvSpPr>
          <p:nvPr/>
        </p:nvSpPr>
        <p:spPr bwMode="auto">
          <a:xfrm>
            <a:off x="10096500" y="2389935"/>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15" name="Rectangle: Rounded Corners 1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D1700AA3-7D21-9857-2C15-EE0C3594E69B}"/>
              </a:ext>
              <a:ext uri="{C183D7F6-B498-43B3-948B-1728B52AA6E4}">
                <adec:decorative xmlns:adec="http://schemas.microsoft.com/office/drawing/2017/decorative" val="0"/>
              </a:ext>
            </a:extLst>
          </p:cNvPr>
          <p:cNvSpPr/>
          <p:nvPr/>
        </p:nvSpPr>
        <p:spPr bwMode="auto">
          <a:xfrm>
            <a:off x="10269120" y="2328008"/>
            <a:ext cx="1795520" cy="569139"/>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Function Calling Tool</a:t>
            </a:r>
          </a:p>
          <a:p>
            <a:pPr defTabSz="932472" fontAlgn="base">
              <a:spcBef>
                <a:spcPct val="0"/>
              </a:spcBef>
              <a:spcAft>
                <a:spcPct val="0"/>
              </a:spcAft>
            </a:pPr>
            <a:r>
              <a:rPr lang="en-US" sz="1200">
                <a:solidFill>
                  <a:schemeClr val="tx1"/>
                </a:solidFill>
                <a:latin typeface="Segoe Sans Text"/>
                <a:cs typeface="Segoe Sans Text" pitchFamily="2" charset="0"/>
              </a:rPr>
              <a:t>Query SQLite DB</a:t>
            </a:r>
          </a:p>
        </p:txBody>
      </p:sp>
      <p:sp>
        <p:nvSpPr>
          <p:cNvPr id="16" name="Rectangle: Rounded Corners 2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274AB88-8606-A705-BF0C-92C646AA3BB1}"/>
              </a:ext>
              <a:ext uri="{C183D7F6-B498-43B3-948B-1728B52AA6E4}">
                <adec:decorative xmlns:adec="http://schemas.microsoft.com/office/drawing/2017/decorative" val="0"/>
              </a:ext>
            </a:extLst>
          </p:cNvPr>
          <p:cNvSpPr/>
          <p:nvPr/>
        </p:nvSpPr>
        <p:spPr bwMode="auto">
          <a:xfrm>
            <a:off x="10299437" y="3211288"/>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cxnSp>
        <p:nvCxnSpPr>
          <p:cNvPr id="17" name="Straight Arrow Connector 16">
            <a:extLst>
              <a:ext uri="{FF2B5EF4-FFF2-40B4-BE49-F238E27FC236}">
                <a16:creationId xmlns:a16="http://schemas.microsoft.com/office/drawing/2014/main" id="{32F96A2D-6629-C28B-4C4E-A782C302ADE6}"/>
              </a:ext>
            </a:extLst>
          </p:cNvPr>
          <p:cNvCxnSpPr>
            <a:cxnSpLocks/>
            <a:stCxn id="11" idx="3"/>
          </p:cNvCxnSpPr>
          <p:nvPr/>
        </p:nvCxnSpPr>
        <p:spPr>
          <a:xfrm flipV="1">
            <a:off x="9631302" y="2545080"/>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Flowchart: Connector 18">
            <a:extLst>
              <a:ext uri="{FF2B5EF4-FFF2-40B4-BE49-F238E27FC236}">
                <a16:creationId xmlns:a16="http://schemas.microsoft.com/office/drawing/2014/main" id="{F3D9CAC0-C37D-FCC3-274B-9D617C580A49}"/>
              </a:ext>
            </a:extLst>
          </p:cNvPr>
          <p:cNvSpPr>
            <a:spLocks noChangeAspect="1"/>
          </p:cNvSpPr>
          <p:nvPr/>
        </p:nvSpPr>
        <p:spPr bwMode="auto">
          <a:xfrm>
            <a:off x="10099897" y="3225792"/>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19" name="Rectangle: Rounded Corners 6"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AA6DEFF-0A8D-C2C5-889C-553DAFEF0F55}"/>
              </a:ext>
              <a:ext uri="{C183D7F6-B498-43B3-948B-1728B52AA6E4}">
                <adec:decorative xmlns:adec="http://schemas.microsoft.com/office/drawing/2017/decorative" val="0"/>
              </a:ext>
            </a:extLst>
          </p:cNvPr>
          <p:cNvSpPr/>
          <p:nvPr/>
        </p:nvSpPr>
        <p:spPr bwMode="auto">
          <a:xfrm>
            <a:off x="4761650" y="3619914"/>
            <a:ext cx="2720255" cy="96604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Your data </a:t>
            </a:r>
            <a:r>
              <a:rPr lang="en-US" sz="1000" b="1">
                <a:solidFill>
                  <a:schemeClr val="tx1"/>
                </a:solidFill>
                <a:latin typeface="Segoe Sans Text"/>
                <a:cs typeface="Segoe Sans Text" pitchFamily="2" charset="0"/>
              </a:rPr>
              <a:t>(optional)</a:t>
            </a: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p:txBody>
      </p:sp>
      <p:sp>
        <p:nvSpPr>
          <p:cNvPr id="20" name="Rectangle: Rounded Corners 7"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60CB355-BF41-3D0C-8F0C-1A8223224843}"/>
              </a:ext>
              <a:ext uri="{C183D7F6-B498-43B3-948B-1728B52AA6E4}">
                <adec:decorative xmlns:adec="http://schemas.microsoft.com/office/drawing/2017/decorative" val="0"/>
              </a:ext>
            </a:extLst>
          </p:cNvPr>
          <p:cNvSpPr/>
          <p:nvPr/>
        </p:nvSpPr>
        <p:spPr bwMode="auto">
          <a:xfrm>
            <a:off x="7659470" y="4290981"/>
            <a:ext cx="1983993" cy="88748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Show as a pie chart</a:t>
            </a:r>
          </a:p>
        </p:txBody>
      </p:sp>
      <p:sp>
        <p:nvSpPr>
          <p:cNvPr id="21" name="Rectangle: Rounded Corners 1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C840F82-4FFF-C572-A7D4-680FDBE85BAD}"/>
              </a:ext>
              <a:ext uri="{C183D7F6-B498-43B3-948B-1728B52AA6E4}">
                <adec:decorative xmlns:adec="http://schemas.microsoft.com/office/drawing/2017/decorative" val="0"/>
              </a:ext>
            </a:extLst>
          </p:cNvPr>
          <p:cNvSpPr/>
          <p:nvPr/>
        </p:nvSpPr>
        <p:spPr bwMode="auto">
          <a:xfrm>
            <a:off x="7671631" y="5223609"/>
            <a:ext cx="1983993" cy="137504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endParaRPr lang="en-US" sz="1200" b="1">
              <a:solidFill>
                <a:schemeClr val="tx1"/>
              </a:solidFill>
              <a:latin typeface="Segoe Sans Text"/>
              <a:cs typeface="Segoe Sans Text" pitchFamily="2" charset="0"/>
            </a:endParaRPr>
          </a:p>
        </p:txBody>
      </p:sp>
      <p:sp>
        <p:nvSpPr>
          <p:cNvPr id="22" name="Rectangle: Rounded Corners 2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E0ABD8F-45C6-1A33-0FC0-FD78E5C75A1E}"/>
              </a:ext>
              <a:ext uri="{C183D7F6-B498-43B3-948B-1728B52AA6E4}">
                <adec:decorative xmlns:adec="http://schemas.microsoft.com/office/drawing/2017/decorative" val="0"/>
              </a:ext>
            </a:extLst>
          </p:cNvPr>
          <p:cNvSpPr/>
          <p:nvPr/>
        </p:nvSpPr>
        <p:spPr bwMode="auto">
          <a:xfrm>
            <a:off x="10308974" y="4740089"/>
            <a:ext cx="1505798" cy="113147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Code Interpreter Tool</a:t>
            </a:r>
          </a:p>
          <a:p>
            <a:pPr defTabSz="932472" fontAlgn="base">
              <a:spcBef>
                <a:spcPct val="0"/>
              </a:spcBef>
              <a:spcAft>
                <a:spcPct val="0"/>
              </a:spcAft>
            </a:pPr>
            <a:r>
              <a:rPr lang="en-US" sz="1200">
                <a:solidFill>
                  <a:schemeClr val="tx1"/>
                </a:solidFill>
                <a:latin typeface="Segoe Sans Text"/>
                <a:cs typeface="Segoe Sans Text" pitchFamily="2" charset="0"/>
              </a:rPr>
              <a:t>Create a pie chart</a:t>
            </a:r>
          </a:p>
        </p:txBody>
      </p:sp>
      <p:sp>
        <p:nvSpPr>
          <p:cNvPr id="23" name="Rectangle: Rounded Corners 2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41C518B-3FBD-7A09-A0BF-4BE5C5E99C1C}"/>
              </a:ext>
              <a:ext uri="{C183D7F6-B498-43B3-948B-1728B52AA6E4}">
                <adec:decorative xmlns:adec="http://schemas.microsoft.com/office/drawing/2017/decorative" val="0"/>
              </a:ext>
            </a:extLst>
          </p:cNvPr>
          <p:cNvSpPr/>
          <p:nvPr/>
        </p:nvSpPr>
        <p:spPr bwMode="auto">
          <a:xfrm>
            <a:off x="10299438" y="5915885"/>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sp>
        <p:nvSpPr>
          <p:cNvPr id="24" name="Flowchart: Connector 25">
            <a:extLst>
              <a:ext uri="{FF2B5EF4-FFF2-40B4-BE49-F238E27FC236}">
                <a16:creationId xmlns:a16="http://schemas.microsoft.com/office/drawing/2014/main" id="{1C94A010-11C1-197F-47C1-E4CC86092AC0}"/>
              </a:ext>
            </a:extLst>
          </p:cNvPr>
          <p:cNvSpPr>
            <a:spLocks noChangeAspect="1"/>
          </p:cNvSpPr>
          <p:nvPr/>
        </p:nvSpPr>
        <p:spPr bwMode="auto">
          <a:xfrm>
            <a:off x="10099898" y="5930389"/>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25" name="Flowchart: Connector 27">
            <a:extLst>
              <a:ext uri="{FF2B5EF4-FFF2-40B4-BE49-F238E27FC236}">
                <a16:creationId xmlns:a16="http://schemas.microsoft.com/office/drawing/2014/main" id="{0192616C-74BB-FB69-BE1D-3B567F32616D}"/>
              </a:ext>
            </a:extLst>
          </p:cNvPr>
          <p:cNvSpPr>
            <a:spLocks noChangeAspect="1"/>
          </p:cNvSpPr>
          <p:nvPr/>
        </p:nvSpPr>
        <p:spPr bwMode="auto">
          <a:xfrm>
            <a:off x="10122603" y="4775807"/>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26" name="Rectangle: Rounded Corners 2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F920BD8E-6DA3-E226-DD78-DC7C397D1E33}"/>
              </a:ext>
              <a:ext uri="{C183D7F6-B498-43B3-948B-1728B52AA6E4}">
                <adec:decorative xmlns:adec="http://schemas.microsoft.com/office/drawing/2017/decorative" val="0"/>
              </a:ext>
            </a:extLst>
          </p:cNvPr>
          <p:cNvSpPr/>
          <p:nvPr/>
        </p:nvSpPr>
        <p:spPr bwMode="auto">
          <a:xfrm>
            <a:off x="7535991" y="1453846"/>
            <a:ext cx="2255271" cy="935818"/>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Thread</a:t>
            </a:r>
          </a:p>
          <a:p>
            <a:pPr defTabSz="932472" fontAlgn="base">
              <a:spcBef>
                <a:spcPct val="0"/>
              </a:spcBef>
              <a:spcAft>
                <a:spcPct val="0"/>
              </a:spcAft>
            </a:pPr>
            <a:r>
              <a:rPr lang="en-US" sz="1400">
                <a:solidFill>
                  <a:schemeClr val="tx1"/>
                </a:solidFill>
                <a:latin typeface="Segoe Sans Text"/>
                <a:cs typeface="Segoe Sans Text" pitchFamily="2" charset="0"/>
              </a:rPr>
              <a:t>Sales analysis</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pic>
        <p:nvPicPr>
          <p:cNvPr id="27" name="Picture 26" descr="A blue square with a black star&#10;&#10;Description automatically generated">
            <a:extLst>
              <a:ext uri="{FF2B5EF4-FFF2-40B4-BE49-F238E27FC236}">
                <a16:creationId xmlns:a16="http://schemas.microsoft.com/office/drawing/2014/main" id="{53D8B229-9F72-F670-D8BF-2C6380BD563C}"/>
              </a:ext>
            </a:extLst>
          </p:cNvPr>
          <p:cNvPicPr>
            <a:picLocks noChangeAspect="1"/>
          </p:cNvPicPr>
          <p:nvPr/>
        </p:nvPicPr>
        <p:blipFill>
          <a:blip r:embed="rId3"/>
          <a:stretch>
            <a:fillRect/>
          </a:stretch>
        </p:blipFill>
        <p:spPr>
          <a:xfrm>
            <a:off x="5123377" y="3015106"/>
            <a:ext cx="506697" cy="506697"/>
          </a:xfrm>
          <a:prstGeom prst="rect">
            <a:avLst/>
          </a:prstGeom>
        </p:spPr>
      </p:pic>
      <p:pic>
        <p:nvPicPr>
          <p:cNvPr id="28" name="Picture 2" descr="Meta for Work">
            <a:extLst>
              <a:ext uri="{FF2B5EF4-FFF2-40B4-BE49-F238E27FC236}">
                <a16:creationId xmlns:a16="http://schemas.microsoft.com/office/drawing/2014/main" id="{1296CBB8-D90D-7C0A-08F3-C6DB3AE7DBE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0074" y="2974423"/>
            <a:ext cx="564448" cy="564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Mistral AI logo">
            <a:extLst>
              <a:ext uri="{FF2B5EF4-FFF2-40B4-BE49-F238E27FC236}">
                <a16:creationId xmlns:a16="http://schemas.microsoft.com/office/drawing/2014/main" id="{E9D6CE6C-9892-363D-129F-8418C7226B3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1954" y="3076751"/>
            <a:ext cx="352249" cy="3522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and green logo&#10;&#10;Description automatically generated">
            <a:extLst>
              <a:ext uri="{FF2B5EF4-FFF2-40B4-BE49-F238E27FC236}">
                <a16:creationId xmlns:a16="http://schemas.microsoft.com/office/drawing/2014/main" id="{F74EFB0B-EB25-C930-D487-9283377FF5D5}"/>
              </a:ext>
            </a:extLst>
          </p:cNvPr>
          <p:cNvPicPr>
            <a:picLocks noChangeAspect="1"/>
          </p:cNvPicPr>
          <p:nvPr/>
        </p:nvPicPr>
        <p:blipFill rotWithShape="1">
          <a:blip r:embed="rId6">
            <a:extLst>
              <a:ext uri="{28A0092B-C50C-407E-A947-70E740481C1C}">
                <a14:useLocalDpi xmlns:a14="http://schemas.microsoft.com/office/drawing/2010/main" val="0"/>
              </a:ext>
            </a:extLst>
          </a:blip>
          <a:srcRect t="-7491" r="80121"/>
          <a:stretch/>
        </p:blipFill>
        <p:spPr>
          <a:xfrm>
            <a:off x="6746580" y="3102402"/>
            <a:ext cx="348381" cy="307149"/>
          </a:xfrm>
          <a:prstGeom prst="rect">
            <a:avLst/>
          </a:prstGeom>
        </p:spPr>
      </p:pic>
      <p:grpSp>
        <p:nvGrpSpPr>
          <p:cNvPr id="31" name="Group 30">
            <a:extLst>
              <a:ext uri="{FF2B5EF4-FFF2-40B4-BE49-F238E27FC236}">
                <a16:creationId xmlns:a16="http://schemas.microsoft.com/office/drawing/2014/main" id="{02C498C4-277D-FCCD-DE0B-3102303B4609}"/>
              </a:ext>
            </a:extLst>
          </p:cNvPr>
          <p:cNvGrpSpPr/>
          <p:nvPr/>
        </p:nvGrpSpPr>
        <p:grpSpPr>
          <a:xfrm>
            <a:off x="4918326" y="3946507"/>
            <a:ext cx="1739694" cy="301137"/>
            <a:chOff x="8025078" y="4037355"/>
            <a:chExt cx="1739694" cy="301137"/>
          </a:xfrm>
        </p:grpSpPr>
        <p:pic>
          <p:nvPicPr>
            <p:cNvPr id="32" name="Picture 4" descr="Pricing - Azure AI Search | Microsoft Azure">
              <a:extLst>
                <a:ext uri="{FF2B5EF4-FFF2-40B4-BE49-F238E27FC236}">
                  <a16:creationId xmlns:a16="http://schemas.microsoft.com/office/drawing/2014/main" id="{CBE89817-0028-E311-A32B-92A39670FA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078" y="4047919"/>
              <a:ext cx="553472" cy="29057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7DA1BC7-4B07-727E-FEE7-562810AEED9E}"/>
                </a:ext>
              </a:extLst>
            </p:cNvPr>
            <p:cNvSpPr txBox="1"/>
            <p:nvPr/>
          </p:nvSpPr>
          <p:spPr>
            <a:xfrm>
              <a:off x="8477881" y="4037355"/>
              <a:ext cx="1286891" cy="276999"/>
            </a:xfrm>
            <a:prstGeom prst="rect">
              <a:avLst/>
            </a:prstGeom>
            <a:noFill/>
          </p:spPr>
          <p:txBody>
            <a:bodyPr wrap="none" rtlCol="0">
              <a:spAutoFit/>
            </a:bodyPr>
            <a:lstStyle/>
            <a:p>
              <a:pPr marR="0" lvl="0" defTabSz="932742" rtl="0" eaLnBrk="1" fontAlgn="auto" latinLnBrk="0" hangingPunct="1">
                <a:lnSpc>
                  <a:spcPct val="100000"/>
                </a:lnSpc>
                <a:spcBef>
                  <a:spcPts val="600"/>
                </a:spcBef>
                <a:spcAft>
                  <a:spcPts val="0"/>
                </a:spcAft>
                <a:buClrTx/>
                <a:buSzPct val="90000"/>
                <a:tabLst/>
                <a:defRPr/>
              </a:pPr>
              <a:r>
                <a:rPr kumimoji="0" lang="en-US" sz="1200" i="0" u="none" strike="noStrike" kern="1200" cap="none" spc="0" normalizeH="0" baseline="0" noProof="0">
                  <a:ln>
                    <a:noFill/>
                  </a:ln>
                  <a:effectLst/>
                  <a:uLnTx/>
                  <a:uFillTx/>
                  <a:latin typeface="Segoe Sans Text Semibold" pitchFamily="2" charset="0"/>
                  <a:ea typeface="+mn-ea"/>
                  <a:cs typeface="Segoe Sans Text" pitchFamily="2" charset="0"/>
                </a:rPr>
                <a:t>Azure AI Search</a:t>
              </a:r>
            </a:p>
          </p:txBody>
        </p:sp>
      </p:grpSp>
      <p:sp>
        <p:nvSpPr>
          <p:cNvPr id="34" name="TextBox 33">
            <a:extLst>
              <a:ext uri="{FF2B5EF4-FFF2-40B4-BE49-F238E27FC236}">
                <a16:creationId xmlns:a16="http://schemas.microsoft.com/office/drawing/2014/main" id="{C57073B4-FC72-4F07-FAA9-63920DD6E521}"/>
              </a:ext>
            </a:extLst>
          </p:cNvPr>
          <p:cNvSpPr txBox="1"/>
          <p:nvPr/>
        </p:nvSpPr>
        <p:spPr>
          <a:xfrm>
            <a:off x="5373647" y="4245359"/>
            <a:ext cx="1954061" cy="276999"/>
          </a:xfrm>
          <a:prstGeom prst="rect">
            <a:avLst/>
          </a:prstGeom>
          <a:noFill/>
        </p:spPr>
        <p:txBody>
          <a:bodyPr wrap="none" lIns="91440" tIns="45720" rIns="91440" bIns="45720" rtlCol="0" anchor="t">
            <a:spAutoFit/>
          </a:bodyPr>
          <a:lstStyle/>
          <a:p>
            <a:pPr defTabSz="932742">
              <a:spcBef>
                <a:spcPts val="600"/>
              </a:spcBef>
              <a:defRPr/>
            </a:pPr>
            <a:r>
              <a:rPr lang="en-US" sz="1200" b="1">
                <a:latin typeface="Segoe Sans Text Semibold"/>
                <a:cs typeface="Segoe Sans Text"/>
              </a:rPr>
              <a:t>Files (local or Azure Blob)</a:t>
            </a:r>
            <a:endParaRPr lang="en-US" sz="1200"/>
          </a:p>
        </p:txBody>
      </p:sp>
      <p:pic>
        <p:nvPicPr>
          <p:cNvPr id="35" name="Picture 34" descr="A blue and white rectangular object with white stripes&#10;&#10;Description automatically generated">
            <a:extLst>
              <a:ext uri="{FF2B5EF4-FFF2-40B4-BE49-F238E27FC236}">
                <a16:creationId xmlns:a16="http://schemas.microsoft.com/office/drawing/2014/main" id="{7EAEAB95-C14A-992C-DB7B-66BC9A1D6800}"/>
              </a:ext>
            </a:extLst>
          </p:cNvPr>
          <p:cNvPicPr>
            <a:picLocks noChangeAspect="1"/>
          </p:cNvPicPr>
          <p:nvPr/>
        </p:nvPicPr>
        <p:blipFill>
          <a:blip r:embed="rId8"/>
          <a:stretch>
            <a:fillRect/>
          </a:stretch>
        </p:blipFill>
        <p:spPr>
          <a:xfrm>
            <a:off x="5065154" y="4281038"/>
            <a:ext cx="263332" cy="271528"/>
          </a:xfrm>
          <a:prstGeom prst="rect">
            <a:avLst/>
          </a:prstGeom>
        </p:spPr>
      </p:pic>
      <p:cxnSp>
        <p:nvCxnSpPr>
          <p:cNvPr id="36" name="Straight Arrow Connector 35">
            <a:extLst>
              <a:ext uri="{FF2B5EF4-FFF2-40B4-BE49-F238E27FC236}">
                <a16:creationId xmlns:a16="http://schemas.microsoft.com/office/drawing/2014/main" id="{BE1AC87B-E703-DBA3-8679-9B9909A46193}"/>
              </a:ext>
            </a:extLst>
          </p:cNvPr>
          <p:cNvCxnSpPr>
            <a:cxnSpLocks/>
          </p:cNvCxnSpPr>
          <p:nvPr/>
        </p:nvCxnSpPr>
        <p:spPr>
          <a:xfrm flipH="1">
            <a:off x="9643463" y="3361127"/>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F4CA9A-57AD-D600-51F6-2C0BBA3F28DF}"/>
              </a:ext>
            </a:extLst>
          </p:cNvPr>
          <p:cNvCxnSpPr>
            <a:endCxn id="18" idx="0"/>
          </p:cNvCxnSpPr>
          <p:nvPr/>
        </p:nvCxnSpPr>
        <p:spPr>
          <a:xfrm>
            <a:off x="10244248" y="2685946"/>
            <a:ext cx="3398" cy="5398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EA73E4-EEC1-8D16-5625-CBD18C5F7EBC}"/>
              </a:ext>
            </a:extLst>
          </p:cNvPr>
          <p:cNvCxnSpPr>
            <a:cxnSpLocks/>
          </p:cNvCxnSpPr>
          <p:nvPr/>
        </p:nvCxnSpPr>
        <p:spPr>
          <a:xfrm flipV="1">
            <a:off x="9656661" y="4923813"/>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98DD51-0F5A-FC3C-F05C-01C49F213C37}"/>
              </a:ext>
            </a:extLst>
          </p:cNvPr>
          <p:cNvCxnSpPr>
            <a:cxnSpLocks/>
          </p:cNvCxnSpPr>
          <p:nvPr/>
        </p:nvCxnSpPr>
        <p:spPr>
          <a:xfrm flipH="1">
            <a:off x="9654748" y="6054948"/>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B698D3C-F95A-8DD0-3DE1-29DF1953953E}"/>
              </a:ext>
            </a:extLst>
          </p:cNvPr>
          <p:cNvCxnSpPr>
            <a:cxnSpLocks/>
          </p:cNvCxnSpPr>
          <p:nvPr/>
        </p:nvCxnSpPr>
        <p:spPr>
          <a:xfrm>
            <a:off x="10265722" y="5058871"/>
            <a:ext cx="0" cy="8639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83BF7DB2-2B85-1F10-6243-C17E820B0A7F}"/>
              </a:ext>
            </a:extLst>
          </p:cNvPr>
          <p:cNvPicPr>
            <a:picLocks noChangeAspect="1"/>
          </p:cNvPicPr>
          <p:nvPr/>
        </p:nvPicPr>
        <p:blipFill>
          <a:blip r:embed="rId9"/>
          <a:stretch>
            <a:fillRect/>
          </a:stretch>
        </p:blipFill>
        <p:spPr>
          <a:xfrm>
            <a:off x="8129420" y="5645957"/>
            <a:ext cx="1043327" cy="872961"/>
          </a:xfrm>
          <a:prstGeom prst="rect">
            <a:avLst/>
          </a:prstGeom>
        </p:spPr>
      </p:pic>
    </p:spTree>
    <p:extLst>
      <p:ext uri="{BB962C8B-B14F-4D97-AF65-F5344CB8AC3E}">
        <p14:creationId xmlns:p14="http://schemas.microsoft.com/office/powerpoint/2010/main" val="3632990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animBg="1"/>
      <p:bldP spid="15" grpId="0"/>
      <p:bldP spid="16" grpId="0"/>
      <p:bldP spid="18" grpId="0" animBg="1"/>
      <p:bldP spid="19" grpId="0" animBg="1"/>
      <p:bldP spid="20" grpId="0" animBg="1"/>
      <p:bldP spid="21" grpId="0" animBg="1"/>
      <p:bldP spid="22" grpId="0"/>
      <p:bldP spid="23" grpId="0"/>
      <p:bldP spid="24" grpId="0" animBg="1"/>
      <p:bldP spid="25" grpId="0" animBg="1"/>
      <p:bldP spid="26" grpId="0"/>
      <p:bldP spid="34" grpId="0"/>
    </p:bldLst>
  </p:timing>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5.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273B2DF5-5468-D94B-A853-C368E13CC91A}"/>
    </a:ext>
  </a:extLst>
</a:theme>
</file>

<file path=ppt/theme/theme8.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TaxCatchAll xmlns="230e9df3-be65-4c73-a93b-d1236ebd677e" xsi:nil="true"/>
    <Number xmlns="804751ba-60e0-4191-9865-d7e5284c1d69" xsi:nil="true"/>
    <Time xmlns="804751ba-60e0-4191-9865-d7e5284c1d69" xsi:nil="true"/>
    <content xmlns="804751ba-60e0-4191-9865-d7e5284c1d6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7" ma:contentTypeDescription="Create a new document." ma:contentTypeScope="" ma:versionID="566528f2922ad54e26a908d2133454c1">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6c91453d1ce2972ce38a1123b4b20cb5"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element ref="ns2:TranslatedLang" minOccurs="0"/>
                <xsd:element ref="ns2:content" minOccurs="0"/>
                <xsd:element ref="ns2:MediaServiceDoc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TranslatedLang" ma:index="29" nillable="true" ma:displayName="Translated Language" ma:hidden="true" ma:internalName="TranslatedLang" ma:readOnly="true">
      <xsd:simpleType>
        <xsd:restriction base="dms:Text"/>
      </xsd:simpleType>
    </xsd:element>
    <xsd:element name="content" ma:index="30" nillable="true" ma:displayName="content" ma:format="Dropdown" ma:internalName="content">
      <xsd:simpleType>
        <xsd:restriction base="dms:Choice">
          <xsd:enumeration value="Visual Studio"/>
          <xsd:enumeration value="VS Code"/>
          <xsd:enumeration value="GitHub Copilot"/>
          <xsd:enumeration value="Dev Box"/>
          <xsd:enumeration value="Choice 5"/>
        </xsd:restriction>
      </xsd:simpleType>
    </xsd:element>
    <xsd:element name="MediaServiceDocTags" ma:index="31" nillable="true" ma:displayName="MediaServiceDocTags" ma:hidden="true" ma:internalName="MediaServiceDoc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30e9df3-be65-4c73-a93b-d1236ebd677e"/>
    <ds:schemaRef ds:uri="804751ba-60e0-4191-9865-d7e5284c1d69"/>
    <ds:schemaRef ds:uri="913b567d-4c83-4181-a45c-f04ce7e1b7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F8911-C475-4026-9153-7CAEF599D419}">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2</TotalTime>
  <Words>2272</Words>
  <Application>Microsoft Macintosh PowerPoint</Application>
  <PresentationFormat>Widescreen</PresentationFormat>
  <Paragraphs>262</Paragraphs>
  <Slides>16</Slides>
  <Notes>16</Notes>
  <HiddenSlides>0</HiddenSlides>
  <MMClips>0</MMClips>
  <ScaleCrop>false</ScaleCrop>
  <HeadingPairs>
    <vt:vector size="6" baseType="variant">
      <vt:variant>
        <vt:lpstr>Fonts Used</vt:lpstr>
      </vt:variant>
      <vt:variant>
        <vt:i4>15</vt:i4>
      </vt:variant>
      <vt:variant>
        <vt:lpstr>Theme</vt:lpstr>
      </vt:variant>
      <vt:variant>
        <vt:i4>8</vt:i4>
      </vt:variant>
      <vt:variant>
        <vt:lpstr>Slide Titles</vt:lpstr>
      </vt:variant>
      <vt:variant>
        <vt:i4>16</vt:i4>
      </vt:variant>
    </vt:vector>
  </HeadingPairs>
  <TitlesOfParts>
    <vt:vector size="39" baseType="lpstr">
      <vt:lpstr>Aptos</vt:lpstr>
      <vt:lpstr>Arial</vt:lpstr>
      <vt:lpstr>Calibri</vt:lpstr>
      <vt:lpstr>Consolas</vt:lpstr>
      <vt:lpstr>Segoe Sans Display</vt:lpstr>
      <vt:lpstr>Segoe Sans Display Semibold</vt:lpstr>
      <vt:lpstr>Segoe Sans Text</vt:lpstr>
      <vt:lpstr>Segoe Sans Text Semibold</vt:lpstr>
      <vt:lpstr>Segoe UI</vt:lpstr>
      <vt:lpstr>Segoe UI Semibold</vt:lpstr>
      <vt:lpstr>Segoe UI Semilight</vt:lpstr>
      <vt:lpstr>Segoe UI Variable Display Semibold</vt:lpstr>
      <vt:lpstr>Segoe UI Variable Small Light</vt:lpstr>
      <vt:lpstr>var(--fontFamilyBase)</vt:lpstr>
      <vt:lpstr>Wingdings</vt:lpstr>
      <vt:lpstr>Microsoft AI Tour 16:9 Template Light</vt:lpstr>
      <vt:lpstr>Microsoft AI Tour 16:9 Template Dark</vt:lpstr>
      <vt:lpstr>Microsoft Build 16:9 Template Dark</vt:lpstr>
      <vt:lpstr>Test</vt:lpstr>
      <vt:lpstr>1_MS Ignite 16:9 Template Light</vt:lpstr>
      <vt:lpstr>MS Ignite 16:9 Template Dark</vt:lpstr>
      <vt:lpstr>1_MS Ignite 16:9 Template Light</vt:lpstr>
      <vt:lpstr>AI Agents Hack Template Light Mode</vt:lpstr>
      <vt:lpstr>Build AI Agents in Azure Azure AI Agent Service + .NET</vt:lpstr>
      <vt:lpstr>Use case</vt:lpstr>
      <vt:lpstr>Agent</vt:lpstr>
      <vt:lpstr>An agent needs to accomplish 3 things:</vt:lpstr>
      <vt:lpstr>Demo – Contoso Sales Agent</vt:lpstr>
      <vt:lpstr>PowerPoint Presentation</vt:lpstr>
      <vt:lpstr>PowerPoint Presentation</vt:lpstr>
      <vt:lpstr>Solution Architecture</vt:lpstr>
      <vt:lpstr>PowerPoint Presentation</vt:lpstr>
      <vt:lpstr>PowerPoint Presentation</vt:lpstr>
      <vt:lpstr>Function Calling</vt:lpstr>
      <vt:lpstr>Lab 1 Demo </vt:lpstr>
      <vt:lpstr>Lab 2 Demo</vt:lpstr>
      <vt:lpstr>Lab 3 Demo</vt:lpstr>
      <vt:lpstr>Lab 4 Demo</vt:lpstr>
      <vt:lpstr>Resources</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Chris Noring</dc:creator>
  <cp:keywords>Microsoft AI Tour</cp:keywords>
  <dc:description/>
  <cp:lastModifiedBy>Pamela Fox</cp:lastModifiedBy>
  <cp:revision>3</cp:revision>
  <cp:lastPrinted>2025-03-18T05:55:57Z</cp:lastPrinted>
  <dcterms:created xsi:type="dcterms:W3CDTF">2024-07-15T12:16:38Z</dcterms:created>
  <dcterms:modified xsi:type="dcterms:W3CDTF">2025-04-09T06:34:32Z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ComplianceAssetId">
    <vt:lpwstr/>
  </property>
  <property fmtid="{D5CDD505-2E9C-101B-9397-08002B2CF9AE}" pid="20" name="_ExtendedDescription">
    <vt:lpwstr/>
  </property>
  <property fmtid="{D5CDD505-2E9C-101B-9397-08002B2CF9AE}" pid="21" name="TriggerFlowInfo">
    <vt:lpwstr/>
  </property>
</Properties>
</file>